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90" r:id="rId3"/>
    <p:sldId id="288" r:id="rId4"/>
    <p:sldId id="287" r:id="rId5"/>
    <p:sldId id="289" r:id="rId6"/>
    <p:sldId id="258" r:id="rId7"/>
    <p:sldId id="257" r:id="rId8"/>
    <p:sldId id="260" r:id="rId9"/>
    <p:sldId id="262" r:id="rId10"/>
    <p:sldId id="263" r:id="rId11"/>
    <p:sldId id="264" r:id="rId12"/>
    <p:sldId id="265" r:id="rId13"/>
    <p:sldId id="292" r:id="rId14"/>
    <p:sldId id="291" r:id="rId15"/>
    <p:sldId id="283" r:id="rId16"/>
    <p:sldId id="284" r:id="rId17"/>
    <p:sldId id="285" r:id="rId18"/>
    <p:sldId id="293" r:id="rId19"/>
    <p:sldId id="297" r:id="rId20"/>
    <p:sldId id="298" r:id="rId21"/>
    <p:sldId id="299" r:id="rId22"/>
    <p:sldId id="294" r:id="rId23"/>
    <p:sldId id="304" r:id="rId24"/>
    <p:sldId id="302" r:id="rId25"/>
    <p:sldId id="301" r:id="rId26"/>
    <p:sldId id="300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8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9E479-D344-4D6F-B2DA-5A7C20143838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3C836-AF22-4D39-BA84-FB4C6CE3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FA53E-CCC1-4806-B40C-D808705B2AA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91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53005-B857-46C7-AB21-9F8005B554E7}" type="slidenum">
              <a:rPr lang="en-US"/>
              <a:pPr/>
              <a:t>7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6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86314-85D7-4D01-9B93-F70DC461EEB5}" type="slidenum">
              <a:rPr lang="en-US"/>
              <a:pPr/>
              <a:t>24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3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86314-85D7-4D01-9B93-F70DC461EEB5}" type="slidenum">
              <a:rPr lang="en-US"/>
              <a:pPr/>
              <a:t>25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6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6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0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B75A-EA01-4E62-BC32-0C6719D8148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4A40-FE86-43E6-9A41-0519D57A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08" y="4419599"/>
            <a:ext cx="3068991" cy="2301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43925"/>
            <a:ext cx="6036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Desensitization of glutamate receptors at the larval Drosophila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neuromuscular junction as a function of Ca</a:t>
            </a:r>
            <a:r>
              <a:rPr lang="en-US" baseline="30000" dirty="0" smtClean="0">
                <a:solidFill>
                  <a:srgbClr val="FF0000"/>
                </a:solidFill>
              </a:rPr>
              <a:t>2+</a:t>
            </a:r>
            <a:r>
              <a:rPr lang="en-US" dirty="0" smtClean="0">
                <a:solidFill>
                  <a:srgbClr val="FF0000"/>
                </a:solidFill>
              </a:rPr>
              <a:t> in the bath.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68" y="1286925"/>
            <a:ext cx="2657475" cy="2090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655"/>
            <a:ext cx="1371600" cy="2283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86925"/>
            <a:ext cx="4325798" cy="2294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3633494"/>
            <a:ext cx="72439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People: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Dr. Zana Majeed,</a:t>
            </a:r>
            <a:r>
              <a:rPr lang="en-US" dirty="0"/>
              <a:t> </a:t>
            </a:r>
            <a:r>
              <a:rPr lang="en-US" dirty="0" smtClean="0"/>
              <a:t>College </a:t>
            </a:r>
            <a:r>
              <a:rPr lang="en-US" dirty="0"/>
              <a:t>of Science, University of </a:t>
            </a:r>
            <a:r>
              <a:rPr lang="en-US" dirty="0" err="1"/>
              <a:t>Salahaddin</a:t>
            </a:r>
            <a:r>
              <a:rPr lang="en-US" dirty="0"/>
              <a:t>, Erbil, Iraq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Students in Dr. </a:t>
            </a:r>
            <a:r>
              <a:rPr lang="en-US" dirty="0" err="1" smtClean="0"/>
              <a:t>Majeed’s</a:t>
            </a:r>
            <a:r>
              <a:rPr lang="en-US" dirty="0" smtClean="0"/>
              <a:t> class.</a:t>
            </a:r>
          </a:p>
          <a:p>
            <a:r>
              <a:rPr lang="en-US" dirty="0" smtClean="0"/>
              <a:t>-     Bio199 mentors/students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089146"/>
            <a:ext cx="2362200" cy="1771650"/>
          </a:xfrm>
          <a:prstGeom prst="rect">
            <a:avLst/>
          </a:prstGeom>
        </p:spPr>
      </p:pic>
      <p:pic>
        <p:nvPicPr>
          <p:cNvPr id="15" name="Picture 14" descr="flyingb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2405" y="253028"/>
            <a:ext cx="990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6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62200" y="1447800"/>
            <a:ext cx="4495800" cy="4038600"/>
            <a:chOff x="2057400" y="1447800"/>
            <a:chExt cx="4495800" cy="403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57400" y="1447800"/>
              <a:ext cx="0" cy="403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057400" y="5486400"/>
              <a:ext cx="4495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-22123" y="2743200"/>
            <a:ext cx="2200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# of </a:t>
            </a:r>
          </a:p>
          <a:p>
            <a:pPr algn="ctr"/>
            <a:r>
              <a:rPr lang="en-US" sz="3200" dirty="0" smtClean="0"/>
              <a:t>occurrences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5857910"/>
            <a:ext cx="2681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Amplitude of events (mV)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Area of events (mV x time)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200" y="1447800"/>
            <a:ext cx="1524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5394228"/>
            <a:ext cx="152400" cy="921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5223392"/>
            <a:ext cx="152400" cy="2163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86200" y="5039047"/>
            <a:ext cx="152400" cy="400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4670359"/>
            <a:ext cx="152400" cy="769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4831659"/>
            <a:ext cx="152400" cy="608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400" y="5068543"/>
            <a:ext cx="152400" cy="400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5235393"/>
            <a:ext cx="152400" cy="2215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5367650"/>
            <a:ext cx="152400" cy="80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5440314"/>
            <a:ext cx="152400" cy="460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40405" y="5071548"/>
            <a:ext cx="164995" cy="4148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12051" y="4561414"/>
            <a:ext cx="145750" cy="9016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57800" y="4392580"/>
            <a:ext cx="184239" cy="10471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10200" y="3429001"/>
            <a:ext cx="184239" cy="2010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62600" y="3850565"/>
            <a:ext cx="184239" cy="15891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15000" y="4422077"/>
            <a:ext cx="184239" cy="10471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53479" y="5282731"/>
            <a:ext cx="182357" cy="220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53297" y="4163095"/>
            <a:ext cx="144263" cy="1329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99441" y="3925231"/>
            <a:ext cx="182359" cy="1543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51841" y="2504446"/>
            <a:ext cx="182359" cy="29647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03573" y="3126040"/>
            <a:ext cx="183027" cy="2360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56641" y="3954731"/>
            <a:ext cx="182359" cy="15439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88259" y="599976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BATH:</a:t>
            </a:r>
          </a:p>
          <a:p>
            <a:r>
              <a:rPr lang="en-US" dirty="0" smtClean="0"/>
              <a:t>High Ca2+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low Mg2+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68557" y="55693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78606" y="4561414"/>
            <a:ext cx="165886" cy="895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66043" y="5265524"/>
            <a:ext cx="182357" cy="220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45683" y="4878363"/>
            <a:ext cx="152400" cy="608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12057" y="5115247"/>
            <a:ext cx="138425" cy="388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550483" y="5282097"/>
            <a:ext cx="152400" cy="2215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702883" y="5414354"/>
            <a:ext cx="152400" cy="80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59786" y="230644"/>
            <a:ext cx="229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Evoked Events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35452" y="546550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unit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138870" y="546550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unit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574521" y="546550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459786" y="230644"/>
            <a:ext cx="326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Spontaneous  Events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2123" y="1447800"/>
            <a:ext cx="6880123" cy="5333440"/>
            <a:chOff x="-22123" y="1447800"/>
            <a:chExt cx="6880123" cy="5333440"/>
          </a:xfrm>
        </p:grpSpPr>
        <p:grpSp>
          <p:nvGrpSpPr>
            <p:cNvPr id="3" name="Group 2"/>
            <p:cNvGrpSpPr/>
            <p:nvPr/>
          </p:nvGrpSpPr>
          <p:grpSpPr>
            <a:xfrm>
              <a:off x="3581400" y="4670359"/>
              <a:ext cx="1219200" cy="816041"/>
              <a:chOff x="3581400" y="4670359"/>
              <a:chExt cx="1219200" cy="81604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581400" y="5394228"/>
                <a:ext cx="152400" cy="921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33800" y="5223392"/>
                <a:ext cx="152400" cy="21630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86200" y="5039047"/>
                <a:ext cx="152400" cy="4006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038600" y="4670359"/>
                <a:ext cx="152400" cy="7693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91000" y="4831659"/>
                <a:ext cx="152400" cy="6080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343400" y="5068543"/>
                <a:ext cx="152400" cy="4006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95800" y="5235393"/>
                <a:ext cx="152400" cy="22150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648200" y="5367650"/>
                <a:ext cx="152400" cy="806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-22123" y="1447800"/>
              <a:ext cx="6880123" cy="5333440"/>
              <a:chOff x="-22123" y="1447800"/>
              <a:chExt cx="6880123" cy="533344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62200" y="1447800"/>
                <a:ext cx="4495800" cy="4038600"/>
                <a:chOff x="2057400" y="1447800"/>
                <a:chExt cx="4495800" cy="40386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2057400" y="1447800"/>
                  <a:ext cx="0" cy="40386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057400" y="5486400"/>
                  <a:ext cx="44958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-22123" y="2743200"/>
                <a:ext cx="220066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# of </a:t>
                </a:r>
              </a:p>
              <a:p>
                <a:pPr algn="ctr"/>
                <a:r>
                  <a:rPr lang="en-US" sz="3200" dirty="0" smtClean="0"/>
                  <a:t>occurrences</a:t>
                </a:r>
                <a:endParaRPr lang="en-US" sz="3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81400" y="5857910"/>
                <a:ext cx="268163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Amplitude of events (mV)</a:t>
                </a:r>
              </a:p>
              <a:p>
                <a:pPr algn="ctr"/>
                <a:r>
                  <a:rPr lang="en-US" dirty="0" smtClean="0"/>
                  <a:t>or</a:t>
                </a:r>
              </a:p>
              <a:p>
                <a:pPr algn="ctr"/>
                <a:r>
                  <a:rPr lang="en-US" dirty="0" smtClean="0"/>
                  <a:t>Area of events (mV x time)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835452" y="5465506"/>
                <a:ext cx="72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unit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4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62200" y="1447800"/>
            <a:ext cx="4495800" cy="4038600"/>
            <a:chOff x="2057400" y="1447800"/>
            <a:chExt cx="4495800" cy="403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57400" y="1447800"/>
              <a:ext cx="0" cy="403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057400" y="5486400"/>
              <a:ext cx="4495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-22123" y="2743200"/>
            <a:ext cx="2200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# of </a:t>
            </a:r>
          </a:p>
          <a:p>
            <a:pPr algn="ctr"/>
            <a:r>
              <a:rPr lang="en-US" sz="3200" dirty="0" smtClean="0"/>
              <a:t>occurrences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5857910"/>
            <a:ext cx="2681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Amplitude of events (mV)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Area of events (mV x time)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200" y="1447800"/>
            <a:ext cx="1524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5181600"/>
            <a:ext cx="152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4724401"/>
            <a:ext cx="152400" cy="7152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86200" y="4114800"/>
            <a:ext cx="152400" cy="13248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2895601"/>
            <a:ext cx="152400" cy="254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3428999"/>
            <a:ext cx="152400" cy="20106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400" y="4144297"/>
            <a:ext cx="152400" cy="13248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4724401"/>
            <a:ext cx="152400" cy="732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5181600"/>
            <a:ext cx="152400" cy="266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53340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68919" y="5181600"/>
            <a:ext cx="136481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37239" y="4800600"/>
            <a:ext cx="120562" cy="662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89640" y="4670360"/>
            <a:ext cx="152399" cy="769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42040" y="3962399"/>
            <a:ext cx="152399" cy="14772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94440" y="4272131"/>
            <a:ext cx="152399" cy="11675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46840" y="4699857"/>
            <a:ext cx="152399" cy="769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84994" y="5341325"/>
            <a:ext cx="150842" cy="1622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54989" y="5127553"/>
            <a:ext cx="133247" cy="3527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04042" y="5047293"/>
            <a:ext cx="168434" cy="4096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56442" y="4670360"/>
            <a:ext cx="168434" cy="7865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08842" y="4835268"/>
            <a:ext cx="168434" cy="6216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61242" y="5076790"/>
            <a:ext cx="168434" cy="409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675420" y="54950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5138" y="996919"/>
            <a:ext cx="229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Evoked Events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0779" y="549500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unit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54197" y="549500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unit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91837" y="549500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unit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458546" y="502090"/>
            <a:ext cx="4090414" cy="2734619"/>
            <a:chOff x="-35195" y="1447800"/>
            <a:chExt cx="6893195" cy="6321568"/>
          </a:xfrm>
        </p:grpSpPr>
        <p:grpSp>
          <p:nvGrpSpPr>
            <p:cNvPr id="61" name="Group 60"/>
            <p:cNvGrpSpPr/>
            <p:nvPr/>
          </p:nvGrpSpPr>
          <p:grpSpPr>
            <a:xfrm>
              <a:off x="3581400" y="4670359"/>
              <a:ext cx="1219200" cy="816041"/>
              <a:chOff x="3581400" y="4670359"/>
              <a:chExt cx="1219200" cy="81604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581400" y="5394228"/>
                <a:ext cx="152400" cy="921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733800" y="5223392"/>
                <a:ext cx="152400" cy="21630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886200" y="5039047"/>
                <a:ext cx="152400" cy="4006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038600" y="4670359"/>
                <a:ext cx="152400" cy="7693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191000" y="4831659"/>
                <a:ext cx="152400" cy="6080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343400" y="5068543"/>
                <a:ext cx="152400" cy="4006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495800" y="5235393"/>
                <a:ext cx="152400" cy="22150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648200" y="5367650"/>
                <a:ext cx="152400" cy="8065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-35195" y="1447800"/>
              <a:ext cx="6893195" cy="6321568"/>
              <a:chOff x="-35195" y="1447800"/>
              <a:chExt cx="6893195" cy="6321568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2362200" y="1447800"/>
                <a:ext cx="4495800" cy="4038600"/>
                <a:chOff x="2057400" y="1447800"/>
                <a:chExt cx="4495800" cy="403860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057400" y="1447800"/>
                  <a:ext cx="0" cy="40386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2057400" y="5486400"/>
                  <a:ext cx="44958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Box 63"/>
              <p:cNvSpPr txBox="1"/>
              <p:nvPr/>
            </p:nvSpPr>
            <p:spPr>
              <a:xfrm>
                <a:off x="-35195" y="2743199"/>
                <a:ext cx="2226811" cy="1494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# of </a:t>
                </a:r>
              </a:p>
              <a:p>
                <a:pPr algn="ctr"/>
                <a:r>
                  <a:rPr lang="en-US" dirty="0" smtClean="0"/>
                  <a:t>occurrences</a:t>
                </a:r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594604" y="6061812"/>
                <a:ext cx="3582156" cy="17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Amplitude of events (mV)</a:t>
                </a:r>
              </a:p>
              <a:p>
                <a:pPr algn="ctr"/>
                <a:r>
                  <a:rPr lang="en-US" sz="1400" dirty="0" smtClean="0"/>
                  <a:t>or</a:t>
                </a:r>
              </a:p>
              <a:p>
                <a:pPr algn="ctr"/>
                <a:r>
                  <a:rPr lang="en-US" sz="1400" dirty="0" smtClean="0"/>
                  <a:t>Area of events (mV x time)</a:t>
                </a:r>
                <a:endParaRPr lang="en-US" sz="14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657599" y="5398522"/>
                <a:ext cx="72808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unit</a:t>
                </a:r>
                <a:endParaRPr lang="en-US" dirty="0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796000" y="-3823"/>
            <a:ext cx="326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Spontaneous  Events</a:t>
            </a:r>
          </a:p>
        </p:txBody>
      </p:sp>
    </p:spTree>
    <p:extLst>
      <p:ext uri="{BB962C8B-B14F-4D97-AF65-F5344CB8AC3E}">
        <p14:creationId xmlns:p14="http://schemas.microsoft.com/office/powerpoint/2010/main" val="41958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43000"/>
            <a:ext cx="5943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Thus:</a:t>
            </a:r>
          </a:p>
          <a:p>
            <a:r>
              <a:rPr lang="en-US" sz="2800" b="1" dirty="0" smtClean="0"/>
              <a:t>Quantal Hypothesis for Synaptic Transmission.</a:t>
            </a:r>
          </a:p>
          <a:p>
            <a:endParaRPr lang="en-US" sz="2800" b="1" dirty="0"/>
          </a:p>
          <a:p>
            <a:r>
              <a:rPr lang="en-US" sz="2800" b="1" dirty="0" smtClean="0"/>
              <a:t>Transmitter is stored in packets which are released for synaptic transmission</a:t>
            </a:r>
          </a:p>
          <a:p>
            <a:endParaRPr lang="en-US" sz="2800" b="1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146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86600" cy="685800"/>
          </a:xfrm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Neuromuscular Junction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0" y="2133600"/>
            <a:ext cx="6019800" cy="4343400"/>
            <a:chOff x="76200" y="1981200"/>
            <a:chExt cx="4495800" cy="3429000"/>
          </a:xfrm>
        </p:grpSpPr>
        <p:sp>
          <p:nvSpPr>
            <p:cNvPr id="4" name="Arc 3"/>
            <p:cNvSpPr/>
            <p:nvPr/>
          </p:nvSpPr>
          <p:spPr>
            <a:xfrm flipV="1">
              <a:off x="381000" y="2957830"/>
              <a:ext cx="3505200" cy="1464945"/>
            </a:xfrm>
            <a:prstGeom prst="arc">
              <a:avLst>
                <a:gd name="adj1" fmla="val 8070629"/>
                <a:gd name="adj2" fmla="val 2409491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053230" y="3405452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93312" y="3324066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293312" y="3486838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197279" y="3405452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389345" y="3568224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485378" y="3242680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245296" y="3608917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149263" y="3283373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437362" y="3405452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101247" y="3527531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85378" y="3649610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629427" y="3201988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437362" y="3120602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581411" y="3527531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581411" y="3364759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293312" y="3201988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1636751" y="4341389"/>
              <a:ext cx="8138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876833" y="4341389"/>
              <a:ext cx="8138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485378" y="4260003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773477" y="4300696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965542" y="4300696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H="1">
              <a:off x="1411316" y="3838427"/>
              <a:ext cx="244158" cy="19206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2131262" y="3054013"/>
              <a:ext cx="938658" cy="270053"/>
            </a:xfrm>
            <a:custGeom>
              <a:avLst/>
              <a:gdLst>
                <a:gd name="connsiteX0" fmla="*/ 189828 w 1946810"/>
                <a:gd name="connsiteY0" fmla="*/ 235527 h 581891"/>
                <a:gd name="connsiteX1" fmla="*/ 37428 w 1946810"/>
                <a:gd name="connsiteY1" fmla="*/ 249382 h 581891"/>
                <a:gd name="connsiteX2" fmla="*/ 23574 w 1946810"/>
                <a:gd name="connsiteY2" fmla="*/ 304800 h 581891"/>
                <a:gd name="connsiteX3" fmla="*/ 78992 w 1946810"/>
                <a:gd name="connsiteY3" fmla="*/ 484909 h 581891"/>
                <a:gd name="connsiteX4" fmla="*/ 217538 w 1946810"/>
                <a:gd name="connsiteY4" fmla="*/ 471055 h 581891"/>
                <a:gd name="connsiteX5" fmla="*/ 259101 w 1946810"/>
                <a:gd name="connsiteY5" fmla="*/ 457200 h 581891"/>
                <a:gd name="connsiteX6" fmla="*/ 314519 w 1946810"/>
                <a:gd name="connsiteY6" fmla="*/ 401782 h 581891"/>
                <a:gd name="connsiteX7" fmla="*/ 577756 w 1946810"/>
                <a:gd name="connsiteY7" fmla="*/ 415637 h 581891"/>
                <a:gd name="connsiteX8" fmla="*/ 910265 w 1946810"/>
                <a:gd name="connsiteY8" fmla="*/ 429491 h 581891"/>
                <a:gd name="connsiteX9" fmla="*/ 993392 w 1946810"/>
                <a:gd name="connsiteY9" fmla="*/ 457200 h 581891"/>
                <a:gd name="connsiteX10" fmla="*/ 1090374 w 1946810"/>
                <a:gd name="connsiteY10" fmla="*/ 484909 h 581891"/>
                <a:gd name="connsiteX11" fmla="*/ 1353610 w 1946810"/>
                <a:gd name="connsiteY11" fmla="*/ 471055 h 581891"/>
                <a:gd name="connsiteX12" fmla="*/ 1589138 w 1946810"/>
                <a:gd name="connsiteY12" fmla="*/ 457200 h 581891"/>
                <a:gd name="connsiteX13" fmla="*/ 1672265 w 1946810"/>
                <a:gd name="connsiteY13" fmla="*/ 429491 h 581891"/>
                <a:gd name="connsiteX14" fmla="*/ 1727683 w 1946810"/>
                <a:gd name="connsiteY14" fmla="*/ 443346 h 581891"/>
                <a:gd name="connsiteX15" fmla="*/ 1741538 w 1946810"/>
                <a:gd name="connsiteY15" fmla="*/ 540327 h 581891"/>
                <a:gd name="connsiteX16" fmla="*/ 1755392 w 1946810"/>
                <a:gd name="connsiteY16" fmla="*/ 581891 h 581891"/>
                <a:gd name="connsiteX17" fmla="*/ 1880083 w 1946810"/>
                <a:gd name="connsiteY17" fmla="*/ 568037 h 581891"/>
                <a:gd name="connsiteX18" fmla="*/ 1921647 w 1946810"/>
                <a:gd name="connsiteY18" fmla="*/ 540327 h 581891"/>
                <a:gd name="connsiteX19" fmla="*/ 1838519 w 1946810"/>
                <a:gd name="connsiteY19" fmla="*/ 415637 h 581891"/>
                <a:gd name="connsiteX20" fmla="*/ 1810810 w 1946810"/>
                <a:gd name="connsiteY20" fmla="*/ 387927 h 581891"/>
                <a:gd name="connsiteX21" fmla="*/ 1796956 w 1946810"/>
                <a:gd name="connsiteY21" fmla="*/ 263237 h 581891"/>
                <a:gd name="connsiteX22" fmla="*/ 1783101 w 1946810"/>
                <a:gd name="connsiteY22" fmla="*/ 221673 h 581891"/>
                <a:gd name="connsiteX23" fmla="*/ 1713828 w 1946810"/>
                <a:gd name="connsiteY23" fmla="*/ 152400 h 581891"/>
                <a:gd name="connsiteX24" fmla="*/ 1630701 w 1946810"/>
                <a:gd name="connsiteY24" fmla="*/ 124691 h 581891"/>
                <a:gd name="connsiteX25" fmla="*/ 1602992 w 1946810"/>
                <a:gd name="connsiteY25" fmla="*/ 83127 h 581891"/>
                <a:gd name="connsiteX26" fmla="*/ 1561428 w 1946810"/>
                <a:gd name="connsiteY26" fmla="*/ 69273 h 581891"/>
                <a:gd name="connsiteX27" fmla="*/ 1256628 w 1946810"/>
                <a:gd name="connsiteY27" fmla="*/ 55418 h 581891"/>
                <a:gd name="connsiteX28" fmla="*/ 1131938 w 1946810"/>
                <a:gd name="connsiteY28" fmla="*/ 0 h 581891"/>
                <a:gd name="connsiteX29" fmla="*/ 882556 w 1946810"/>
                <a:gd name="connsiteY29" fmla="*/ 13855 h 581891"/>
                <a:gd name="connsiteX30" fmla="*/ 840992 w 1946810"/>
                <a:gd name="connsiteY30" fmla="*/ 27709 h 581891"/>
                <a:gd name="connsiteX31" fmla="*/ 757865 w 1946810"/>
                <a:gd name="connsiteY31" fmla="*/ 41564 h 581891"/>
                <a:gd name="connsiteX32" fmla="*/ 563901 w 1946810"/>
                <a:gd name="connsiteY32" fmla="*/ 55418 h 581891"/>
                <a:gd name="connsiteX33" fmla="*/ 522338 w 1946810"/>
                <a:gd name="connsiteY33" fmla="*/ 83127 h 581891"/>
                <a:gd name="connsiteX34" fmla="*/ 480774 w 1946810"/>
                <a:gd name="connsiteY34" fmla="*/ 166255 h 581891"/>
                <a:gd name="connsiteX35" fmla="*/ 397647 w 1946810"/>
                <a:gd name="connsiteY35" fmla="*/ 193964 h 581891"/>
                <a:gd name="connsiteX36" fmla="*/ 314519 w 1946810"/>
                <a:gd name="connsiteY36" fmla="*/ 221673 h 581891"/>
                <a:gd name="connsiteX37" fmla="*/ 134410 w 1946810"/>
                <a:gd name="connsiteY37" fmla="*/ 249382 h 581891"/>
                <a:gd name="connsiteX38" fmla="*/ 134410 w 1946810"/>
                <a:gd name="connsiteY38" fmla="*/ 263237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46810" h="581891">
                  <a:moveTo>
                    <a:pt x="189828" y="235527"/>
                  </a:moveTo>
                  <a:cubicBezTo>
                    <a:pt x="139028" y="240145"/>
                    <a:pt x="84514" y="229763"/>
                    <a:pt x="37428" y="249382"/>
                  </a:cubicBezTo>
                  <a:cubicBezTo>
                    <a:pt x="19852" y="256706"/>
                    <a:pt x="23574" y="285759"/>
                    <a:pt x="23574" y="304800"/>
                  </a:cubicBezTo>
                  <a:cubicBezTo>
                    <a:pt x="23574" y="463542"/>
                    <a:pt x="0" y="432248"/>
                    <a:pt x="78992" y="484909"/>
                  </a:cubicBezTo>
                  <a:cubicBezTo>
                    <a:pt x="125174" y="480291"/>
                    <a:pt x="171665" y="478112"/>
                    <a:pt x="217538" y="471055"/>
                  </a:cubicBezTo>
                  <a:cubicBezTo>
                    <a:pt x="231972" y="468834"/>
                    <a:pt x="248775" y="467526"/>
                    <a:pt x="259101" y="457200"/>
                  </a:cubicBezTo>
                  <a:cubicBezTo>
                    <a:pt x="332992" y="383309"/>
                    <a:pt x="203684" y="438729"/>
                    <a:pt x="314519" y="401782"/>
                  </a:cubicBezTo>
                  <a:lnTo>
                    <a:pt x="577756" y="415637"/>
                  </a:lnTo>
                  <a:cubicBezTo>
                    <a:pt x="688569" y="420791"/>
                    <a:pt x="799883" y="418453"/>
                    <a:pt x="910265" y="429491"/>
                  </a:cubicBezTo>
                  <a:cubicBezTo>
                    <a:pt x="939328" y="432397"/>
                    <a:pt x="965683" y="447964"/>
                    <a:pt x="993392" y="457200"/>
                  </a:cubicBezTo>
                  <a:cubicBezTo>
                    <a:pt x="1053024" y="477077"/>
                    <a:pt x="1020783" y="467512"/>
                    <a:pt x="1090374" y="484909"/>
                  </a:cubicBezTo>
                  <a:lnTo>
                    <a:pt x="1353610" y="471055"/>
                  </a:lnTo>
                  <a:cubicBezTo>
                    <a:pt x="1432134" y="466693"/>
                    <a:pt x="1511154" y="467372"/>
                    <a:pt x="1589138" y="457200"/>
                  </a:cubicBezTo>
                  <a:cubicBezTo>
                    <a:pt x="1618101" y="453422"/>
                    <a:pt x="1672265" y="429491"/>
                    <a:pt x="1672265" y="429491"/>
                  </a:cubicBezTo>
                  <a:cubicBezTo>
                    <a:pt x="1690738" y="434109"/>
                    <a:pt x="1717591" y="427199"/>
                    <a:pt x="1727683" y="443346"/>
                  </a:cubicBezTo>
                  <a:cubicBezTo>
                    <a:pt x="1744990" y="471038"/>
                    <a:pt x="1735134" y="508306"/>
                    <a:pt x="1741538" y="540327"/>
                  </a:cubicBezTo>
                  <a:cubicBezTo>
                    <a:pt x="1744402" y="554647"/>
                    <a:pt x="1750774" y="568036"/>
                    <a:pt x="1755392" y="581891"/>
                  </a:cubicBezTo>
                  <a:cubicBezTo>
                    <a:pt x="1796956" y="577273"/>
                    <a:pt x="1839512" y="578180"/>
                    <a:pt x="1880083" y="568037"/>
                  </a:cubicBezTo>
                  <a:cubicBezTo>
                    <a:pt x="1896237" y="563998"/>
                    <a:pt x="1918381" y="556655"/>
                    <a:pt x="1921647" y="540327"/>
                  </a:cubicBezTo>
                  <a:cubicBezTo>
                    <a:pt x="1946810" y="414512"/>
                    <a:pt x="1917777" y="431488"/>
                    <a:pt x="1838519" y="415637"/>
                  </a:cubicBezTo>
                  <a:cubicBezTo>
                    <a:pt x="1829283" y="406400"/>
                    <a:pt x="1814247" y="400529"/>
                    <a:pt x="1810810" y="387927"/>
                  </a:cubicBezTo>
                  <a:cubicBezTo>
                    <a:pt x="1799807" y="347581"/>
                    <a:pt x="1803831" y="304487"/>
                    <a:pt x="1796956" y="263237"/>
                  </a:cubicBezTo>
                  <a:cubicBezTo>
                    <a:pt x="1794555" y="248832"/>
                    <a:pt x="1791863" y="233356"/>
                    <a:pt x="1783101" y="221673"/>
                  </a:cubicBezTo>
                  <a:cubicBezTo>
                    <a:pt x="1763508" y="195549"/>
                    <a:pt x="1744808" y="162727"/>
                    <a:pt x="1713828" y="152400"/>
                  </a:cubicBezTo>
                  <a:lnTo>
                    <a:pt x="1630701" y="124691"/>
                  </a:lnTo>
                  <a:cubicBezTo>
                    <a:pt x="1621465" y="110836"/>
                    <a:pt x="1615994" y="93529"/>
                    <a:pt x="1602992" y="83127"/>
                  </a:cubicBezTo>
                  <a:cubicBezTo>
                    <a:pt x="1591588" y="74004"/>
                    <a:pt x="1575986" y="70438"/>
                    <a:pt x="1561428" y="69273"/>
                  </a:cubicBezTo>
                  <a:cubicBezTo>
                    <a:pt x="1460047" y="61163"/>
                    <a:pt x="1358228" y="60036"/>
                    <a:pt x="1256628" y="55418"/>
                  </a:cubicBezTo>
                  <a:cubicBezTo>
                    <a:pt x="1157705" y="22444"/>
                    <a:pt x="1197803" y="43911"/>
                    <a:pt x="1131938" y="0"/>
                  </a:cubicBezTo>
                  <a:cubicBezTo>
                    <a:pt x="1048811" y="4618"/>
                    <a:pt x="965437" y="5962"/>
                    <a:pt x="882556" y="13855"/>
                  </a:cubicBezTo>
                  <a:cubicBezTo>
                    <a:pt x="868018" y="15240"/>
                    <a:pt x="855248" y="24541"/>
                    <a:pt x="840992" y="27709"/>
                  </a:cubicBezTo>
                  <a:cubicBezTo>
                    <a:pt x="813570" y="33803"/>
                    <a:pt x="785817" y="38769"/>
                    <a:pt x="757865" y="41564"/>
                  </a:cubicBezTo>
                  <a:cubicBezTo>
                    <a:pt x="693367" y="48014"/>
                    <a:pt x="628556" y="50800"/>
                    <a:pt x="563901" y="55418"/>
                  </a:cubicBezTo>
                  <a:cubicBezTo>
                    <a:pt x="550047" y="64654"/>
                    <a:pt x="532740" y="70125"/>
                    <a:pt x="522338" y="83127"/>
                  </a:cubicBezTo>
                  <a:cubicBezTo>
                    <a:pt x="493653" y="118983"/>
                    <a:pt x="527489" y="137058"/>
                    <a:pt x="480774" y="166255"/>
                  </a:cubicBezTo>
                  <a:cubicBezTo>
                    <a:pt x="456006" y="181735"/>
                    <a:pt x="425356" y="184728"/>
                    <a:pt x="397647" y="193964"/>
                  </a:cubicBezTo>
                  <a:lnTo>
                    <a:pt x="314519" y="221673"/>
                  </a:lnTo>
                  <a:cubicBezTo>
                    <a:pt x="192803" y="262245"/>
                    <a:pt x="402287" y="195805"/>
                    <a:pt x="134410" y="249382"/>
                  </a:cubicBezTo>
                  <a:cubicBezTo>
                    <a:pt x="129881" y="250288"/>
                    <a:pt x="134410" y="258619"/>
                    <a:pt x="134410" y="26323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53641" y="4300696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493723" y="4300696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781822" y="4260003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725460" y="4137925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2116915" y="4341389"/>
              <a:ext cx="8138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356997" y="4341389"/>
              <a:ext cx="8138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2645096" y="4300696"/>
              <a:ext cx="81386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301658" y="4178618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057400" y="4038600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541740" y="4137925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109592" y="4178618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917526" y="4178618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685789" y="4015846"/>
              <a:ext cx="96033" cy="813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2834864" y="3836130"/>
              <a:ext cx="133997" cy="14404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973888" y="3730995"/>
              <a:ext cx="96033" cy="813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2935059" y="3573683"/>
              <a:ext cx="174690" cy="100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93723" y="3039216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ES</a:t>
              </a:r>
              <a:endParaRPr lang="en-US" sz="1400" b="1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341329" y="2021893"/>
              <a:ext cx="576197" cy="1017323"/>
            </a:xfrm>
            <a:custGeom>
              <a:avLst/>
              <a:gdLst>
                <a:gd name="connsiteX0" fmla="*/ 0 w 535858"/>
                <a:gd name="connsiteY0" fmla="*/ 1445342 h 1445342"/>
                <a:gd name="connsiteX1" fmla="*/ 457200 w 535858"/>
                <a:gd name="connsiteY1" fmla="*/ 1061884 h 1445342"/>
                <a:gd name="connsiteX2" fmla="*/ 471948 w 535858"/>
                <a:gd name="connsiteY2" fmla="*/ 0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858" h="1445342">
                  <a:moveTo>
                    <a:pt x="0" y="1445342"/>
                  </a:moveTo>
                  <a:cubicBezTo>
                    <a:pt x="189271" y="1374058"/>
                    <a:pt x="378542" y="1302774"/>
                    <a:pt x="457200" y="1061884"/>
                  </a:cubicBezTo>
                  <a:cubicBezTo>
                    <a:pt x="535858" y="820994"/>
                    <a:pt x="503903" y="410497"/>
                    <a:pt x="471948" y="0"/>
                  </a:cubicBez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2493723" y="1981200"/>
              <a:ext cx="576197" cy="1098709"/>
            </a:xfrm>
            <a:custGeom>
              <a:avLst/>
              <a:gdLst>
                <a:gd name="connsiteX0" fmla="*/ 0 w 535858"/>
                <a:gd name="connsiteY0" fmla="*/ 1445342 h 1445342"/>
                <a:gd name="connsiteX1" fmla="*/ 457200 w 535858"/>
                <a:gd name="connsiteY1" fmla="*/ 1061884 h 1445342"/>
                <a:gd name="connsiteX2" fmla="*/ 471948 w 535858"/>
                <a:gd name="connsiteY2" fmla="*/ 0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858" h="1445342">
                  <a:moveTo>
                    <a:pt x="0" y="1445342"/>
                  </a:moveTo>
                  <a:cubicBezTo>
                    <a:pt x="189271" y="1374058"/>
                    <a:pt x="378542" y="1302774"/>
                    <a:pt x="457200" y="1061884"/>
                  </a:cubicBezTo>
                  <a:cubicBezTo>
                    <a:pt x="535858" y="820994"/>
                    <a:pt x="503903" y="410497"/>
                    <a:pt x="471948" y="0"/>
                  </a:cubicBez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581411" y="3853074"/>
              <a:ext cx="96033" cy="81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76200" y="4786207"/>
              <a:ext cx="381000" cy="6239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4191000" y="4786207"/>
              <a:ext cx="381000" cy="6239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/>
            <p:cNvCxnSpPr>
              <a:stCxn id="50" idx="0"/>
              <a:endCxn id="51" idx="0"/>
            </p:cNvCxnSpPr>
            <p:nvPr/>
          </p:nvCxnSpPr>
          <p:spPr>
            <a:xfrm rot="5400000" flipH="1" flipV="1">
              <a:off x="2324100" y="2728807"/>
              <a:ext cx="0" cy="411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0" idx="4"/>
              <a:endCxn id="51" idx="4"/>
            </p:cNvCxnSpPr>
            <p:nvPr/>
          </p:nvCxnSpPr>
          <p:spPr>
            <a:xfrm rot="16200000" flipH="1">
              <a:off x="2324100" y="3352800"/>
              <a:ext cx="0" cy="41148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005028" y="4721132"/>
              <a:ext cx="137971" cy="189874"/>
            </a:xfrm>
            <a:prstGeom prst="rect">
              <a:avLst/>
            </a:prstGeom>
            <a:solidFill>
              <a:srgbClr val="FFC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95400" y="4723808"/>
              <a:ext cx="137971" cy="189874"/>
            </a:xfrm>
            <a:prstGeom prst="rect">
              <a:avLst/>
            </a:prstGeom>
            <a:solidFill>
              <a:srgbClr val="FFC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00200" y="4723808"/>
              <a:ext cx="137971" cy="189874"/>
            </a:xfrm>
            <a:prstGeom prst="rect">
              <a:avLst/>
            </a:prstGeom>
            <a:solidFill>
              <a:srgbClr val="FFC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05000" y="4723808"/>
              <a:ext cx="137971" cy="189874"/>
            </a:xfrm>
            <a:prstGeom prst="rect">
              <a:avLst/>
            </a:prstGeom>
            <a:solidFill>
              <a:srgbClr val="FFC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09800" y="4723808"/>
              <a:ext cx="137971" cy="189874"/>
            </a:xfrm>
            <a:prstGeom prst="rect">
              <a:avLst/>
            </a:prstGeom>
            <a:solidFill>
              <a:srgbClr val="FFC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4600" y="4723808"/>
              <a:ext cx="137971" cy="189874"/>
            </a:xfrm>
            <a:prstGeom prst="rect">
              <a:avLst/>
            </a:prstGeom>
            <a:solidFill>
              <a:srgbClr val="FFC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33829" y="4723808"/>
              <a:ext cx="137971" cy="189874"/>
            </a:xfrm>
            <a:prstGeom prst="rect">
              <a:avLst/>
            </a:prstGeom>
            <a:solidFill>
              <a:srgbClr val="FFC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38629" y="4723808"/>
              <a:ext cx="137971" cy="189874"/>
            </a:xfrm>
            <a:prstGeom prst="rect">
              <a:avLst/>
            </a:prstGeom>
            <a:solidFill>
              <a:srgbClr val="FFC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43429" y="4723808"/>
              <a:ext cx="137971" cy="189874"/>
            </a:xfrm>
            <a:prstGeom prst="rect">
              <a:avLst/>
            </a:prstGeom>
            <a:solidFill>
              <a:srgbClr val="FFC0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133600" y="3657600"/>
              <a:ext cx="96033" cy="813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10800000">
              <a:off x="2286004" y="3733804"/>
              <a:ext cx="304797" cy="22859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>
              <a:off x="1752600" y="3352800"/>
              <a:ext cx="3048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257800" y="3200400"/>
            <a:ext cx="2990469" cy="1676400"/>
            <a:chOff x="5409253" y="3200400"/>
            <a:chExt cx="2990469" cy="1676400"/>
          </a:xfrm>
        </p:grpSpPr>
        <p:sp>
          <p:nvSpPr>
            <p:cNvPr id="72" name="Rectangle 71"/>
            <p:cNvSpPr/>
            <p:nvPr/>
          </p:nvSpPr>
          <p:spPr>
            <a:xfrm>
              <a:off x="5943600" y="3821668"/>
              <a:ext cx="2456122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Presynaptic terminal</a:t>
              </a:r>
            </a:p>
          </p:txBody>
        </p:sp>
        <p:sp>
          <p:nvSpPr>
            <p:cNvPr id="76" name="Right Brace 75"/>
            <p:cNvSpPr/>
            <p:nvPr/>
          </p:nvSpPr>
          <p:spPr>
            <a:xfrm>
              <a:off x="5409253" y="3200400"/>
              <a:ext cx="457200" cy="16764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791200" y="4953000"/>
            <a:ext cx="2155189" cy="609600"/>
            <a:chOff x="5942653" y="4953000"/>
            <a:chExt cx="2155189" cy="609600"/>
          </a:xfrm>
        </p:grpSpPr>
        <p:sp>
          <p:nvSpPr>
            <p:cNvPr id="73" name="Rectangle 72"/>
            <p:cNvSpPr/>
            <p:nvPr/>
          </p:nvSpPr>
          <p:spPr>
            <a:xfrm>
              <a:off x="6324600" y="5029200"/>
              <a:ext cx="1773242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S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ynaptic cleft</a:t>
              </a:r>
            </a:p>
          </p:txBody>
        </p:sp>
        <p:sp>
          <p:nvSpPr>
            <p:cNvPr id="78" name="Right Brace 77"/>
            <p:cNvSpPr/>
            <p:nvPr/>
          </p:nvSpPr>
          <p:spPr>
            <a:xfrm>
              <a:off x="5942653" y="4953000"/>
              <a:ext cx="304800" cy="609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73147" y="5638800"/>
            <a:ext cx="2744147" cy="838200"/>
            <a:chOff x="6324600" y="5638800"/>
            <a:chExt cx="2744147" cy="838200"/>
          </a:xfrm>
        </p:grpSpPr>
        <p:sp>
          <p:nvSpPr>
            <p:cNvPr id="74" name="Rectangle 73"/>
            <p:cNvSpPr/>
            <p:nvPr/>
          </p:nvSpPr>
          <p:spPr>
            <a:xfrm>
              <a:off x="6705600" y="5879068"/>
              <a:ext cx="2363147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Postsynaptic target</a:t>
              </a:r>
            </a:p>
          </p:txBody>
        </p:sp>
        <p:sp>
          <p:nvSpPr>
            <p:cNvPr id="79" name="Right Brace 78"/>
            <p:cNvSpPr/>
            <p:nvPr/>
          </p:nvSpPr>
          <p:spPr>
            <a:xfrm>
              <a:off x="6324600" y="5638800"/>
              <a:ext cx="304800" cy="8382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905000" y="5955268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Glutamate Receptors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53598" b="2233"/>
          <a:stretch/>
        </p:blipFill>
        <p:spPr bwMode="auto">
          <a:xfrm>
            <a:off x="-152400" y="533400"/>
            <a:ext cx="905332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5256" y="6211669"/>
            <a:ext cx="843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Crayfish NMJ (Excitatory “E” as well as inhibitory “I” motor nerve terminals)</a:t>
            </a:r>
          </a:p>
          <a:p>
            <a:r>
              <a:rPr lang="en-US" dirty="0" smtClean="0"/>
              <a:t>“S” is a synapse. Arrows  without tail are active zones. Arrows with tails define synapses.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228600" y="32766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28600" y="35052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2514600" y="2895600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535" y="-228600"/>
            <a:ext cx="5181600" cy="21815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434" y="-87875"/>
            <a:ext cx="4495801" cy="18767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19965" y="1279116"/>
            <a:ext cx="646470" cy="5094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44261" y="1665186"/>
            <a:ext cx="172066" cy="33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647335" y="1391264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99735" y="1543664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69624" y="1343332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90632" y="1426908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56553" y="154796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3313" y="176043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77448" y="1981203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791930" y="1052053"/>
            <a:ext cx="646470" cy="509434"/>
            <a:chOff x="1791930" y="1052053"/>
            <a:chExt cx="646470" cy="509434"/>
          </a:xfrm>
        </p:grpSpPr>
        <p:sp>
          <p:nvSpPr>
            <p:cNvPr id="16" name="Oval 1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228600" y="-394823"/>
            <a:ext cx="6858000" cy="92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98689" y="597299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Nerve terminal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2807112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 fiber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19747" y="4029077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Glutamate receptors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00259" y="457197"/>
            <a:ext cx="646470" cy="509434"/>
            <a:chOff x="1791930" y="1052053"/>
            <a:chExt cx="646470" cy="509434"/>
          </a:xfrm>
        </p:grpSpPr>
        <p:sp>
          <p:nvSpPr>
            <p:cNvPr id="42" name="Oval 41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09354" y="393598"/>
            <a:ext cx="646470" cy="509434"/>
            <a:chOff x="1791930" y="1052053"/>
            <a:chExt cx="646470" cy="509434"/>
          </a:xfrm>
        </p:grpSpPr>
        <p:sp>
          <p:nvSpPr>
            <p:cNvPr id="50" name="Oval 49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96065" y="38101"/>
            <a:ext cx="646470" cy="509434"/>
            <a:chOff x="1791930" y="1052053"/>
            <a:chExt cx="646470" cy="509434"/>
          </a:xfrm>
        </p:grpSpPr>
        <p:sp>
          <p:nvSpPr>
            <p:cNvPr id="58" name="Oval 57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52418" y="-89718"/>
            <a:ext cx="646470" cy="509434"/>
            <a:chOff x="1791930" y="1052053"/>
            <a:chExt cx="646470" cy="509434"/>
          </a:xfrm>
        </p:grpSpPr>
        <p:sp>
          <p:nvSpPr>
            <p:cNvPr id="66" name="Oval 6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743200" y="1991647"/>
            <a:ext cx="11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glutamate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4" name="Flowchart: Magnetic Disk 73"/>
          <p:cNvSpPr/>
          <p:nvPr/>
        </p:nvSpPr>
        <p:spPr>
          <a:xfrm>
            <a:off x="3183500" y="2884855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Magnetic Disk 74"/>
          <p:cNvSpPr/>
          <p:nvPr/>
        </p:nvSpPr>
        <p:spPr>
          <a:xfrm>
            <a:off x="1807906" y="2923566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Magnetic Disk 75"/>
          <p:cNvSpPr/>
          <p:nvPr/>
        </p:nvSpPr>
        <p:spPr>
          <a:xfrm>
            <a:off x="3715055" y="2920195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228600" y="32766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28600" y="35052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2514600" y="2895600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535" y="-228600"/>
            <a:ext cx="5181600" cy="21815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434" y="-87875"/>
            <a:ext cx="4495801" cy="18767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19965" y="1279116"/>
            <a:ext cx="646470" cy="5094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44261" y="1665186"/>
            <a:ext cx="172066" cy="33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56004" y="2749962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7184" y="2701713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51635" y="2604326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56553" y="154796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3313" y="176043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77448" y="1981203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791930" y="1052053"/>
            <a:ext cx="646470" cy="509434"/>
            <a:chOff x="1791930" y="1052053"/>
            <a:chExt cx="646470" cy="509434"/>
          </a:xfrm>
        </p:grpSpPr>
        <p:sp>
          <p:nvSpPr>
            <p:cNvPr id="16" name="Oval 1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228600" y="-394823"/>
            <a:ext cx="6858000" cy="92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98689" y="597299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Nerve terminal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2807112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 fiber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19747" y="4029077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Glutamate receptors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00259" y="457197"/>
            <a:ext cx="646470" cy="509434"/>
            <a:chOff x="1791930" y="1052053"/>
            <a:chExt cx="646470" cy="509434"/>
          </a:xfrm>
        </p:grpSpPr>
        <p:sp>
          <p:nvSpPr>
            <p:cNvPr id="42" name="Oval 41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09354" y="393598"/>
            <a:ext cx="646470" cy="509434"/>
            <a:chOff x="1791930" y="1052053"/>
            <a:chExt cx="646470" cy="509434"/>
          </a:xfrm>
        </p:grpSpPr>
        <p:sp>
          <p:nvSpPr>
            <p:cNvPr id="50" name="Oval 49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96065" y="38101"/>
            <a:ext cx="646470" cy="509434"/>
            <a:chOff x="1791930" y="1052053"/>
            <a:chExt cx="646470" cy="509434"/>
          </a:xfrm>
        </p:grpSpPr>
        <p:sp>
          <p:nvSpPr>
            <p:cNvPr id="58" name="Oval 57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52418" y="-89718"/>
            <a:ext cx="646470" cy="509434"/>
            <a:chOff x="1791930" y="1052053"/>
            <a:chExt cx="646470" cy="509434"/>
          </a:xfrm>
        </p:grpSpPr>
        <p:sp>
          <p:nvSpPr>
            <p:cNvPr id="66" name="Oval 6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743200" y="1991647"/>
            <a:ext cx="11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glutamate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4" name="Flowchart: Magnetic Disk 73"/>
          <p:cNvSpPr/>
          <p:nvPr/>
        </p:nvSpPr>
        <p:spPr>
          <a:xfrm>
            <a:off x="3183500" y="2884855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Magnetic Disk 74"/>
          <p:cNvSpPr/>
          <p:nvPr/>
        </p:nvSpPr>
        <p:spPr>
          <a:xfrm>
            <a:off x="1807906" y="2923566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Magnetic Disk 75"/>
          <p:cNvSpPr/>
          <p:nvPr/>
        </p:nvSpPr>
        <p:spPr>
          <a:xfrm>
            <a:off x="3715055" y="2920195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228600" y="32766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28600" y="35052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535" y="-228600"/>
            <a:ext cx="5181600" cy="21815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434" y="-87875"/>
            <a:ext cx="4495801" cy="18767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19965" y="1279116"/>
            <a:ext cx="646470" cy="5094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44261" y="1665186"/>
            <a:ext cx="172066" cy="33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56004" y="2749962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7184" y="2701713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51635" y="2604326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56553" y="154796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3313" y="176043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77448" y="1981203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791930" y="1052053"/>
            <a:ext cx="646470" cy="509434"/>
            <a:chOff x="1791930" y="1052053"/>
            <a:chExt cx="646470" cy="509434"/>
          </a:xfrm>
        </p:grpSpPr>
        <p:sp>
          <p:nvSpPr>
            <p:cNvPr id="16" name="Oval 1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228600" y="-394823"/>
            <a:ext cx="6858000" cy="92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98689" y="597299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Nerve terminal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2807112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 fiber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19747" y="4029077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Glutamate receptors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00259" y="457197"/>
            <a:ext cx="646470" cy="509434"/>
            <a:chOff x="1791930" y="1052053"/>
            <a:chExt cx="646470" cy="509434"/>
          </a:xfrm>
        </p:grpSpPr>
        <p:sp>
          <p:nvSpPr>
            <p:cNvPr id="42" name="Oval 41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09354" y="393598"/>
            <a:ext cx="646470" cy="509434"/>
            <a:chOff x="1791930" y="1052053"/>
            <a:chExt cx="646470" cy="509434"/>
          </a:xfrm>
        </p:grpSpPr>
        <p:sp>
          <p:nvSpPr>
            <p:cNvPr id="50" name="Oval 49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96065" y="38101"/>
            <a:ext cx="646470" cy="509434"/>
            <a:chOff x="1791930" y="1052053"/>
            <a:chExt cx="646470" cy="509434"/>
          </a:xfrm>
        </p:grpSpPr>
        <p:sp>
          <p:nvSpPr>
            <p:cNvPr id="58" name="Oval 57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52418" y="-89718"/>
            <a:ext cx="646470" cy="509434"/>
            <a:chOff x="1791930" y="1052053"/>
            <a:chExt cx="646470" cy="509434"/>
          </a:xfrm>
        </p:grpSpPr>
        <p:sp>
          <p:nvSpPr>
            <p:cNvPr id="66" name="Oval 6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743200" y="1991647"/>
            <a:ext cx="11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glutamate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Flowchart: Magnetic Disk 74"/>
          <p:cNvSpPr/>
          <p:nvPr/>
        </p:nvSpPr>
        <p:spPr>
          <a:xfrm>
            <a:off x="1807906" y="2878395"/>
            <a:ext cx="457200" cy="1066800"/>
          </a:xfrm>
          <a:prstGeom prst="flowChartMagneticDisk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Magnetic Disk 76"/>
          <p:cNvSpPr/>
          <p:nvPr/>
        </p:nvSpPr>
        <p:spPr>
          <a:xfrm>
            <a:off x="2438400" y="2918522"/>
            <a:ext cx="457200" cy="1066800"/>
          </a:xfrm>
          <a:prstGeom prst="flowChartMagneticDisk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Magnetic Disk 77"/>
          <p:cNvSpPr/>
          <p:nvPr/>
        </p:nvSpPr>
        <p:spPr>
          <a:xfrm>
            <a:off x="3170902" y="2873901"/>
            <a:ext cx="457200" cy="1066800"/>
          </a:xfrm>
          <a:prstGeom prst="flowChartMagneticDisk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Magnetic Disk 78"/>
          <p:cNvSpPr/>
          <p:nvPr/>
        </p:nvSpPr>
        <p:spPr>
          <a:xfrm>
            <a:off x="3823322" y="2884855"/>
            <a:ext cx="457200" cy="1066800"/>
          </a:xfrm>
          <a:prstGeom prst="flowChartMagneticDisk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228600" y="32766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28600" y="35052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535" y="-228600"/>
            <a:ext cx="5181600" cy="21815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434" y="-87875"/>
            <a:ext cx="4495801" cy="18767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19965" y="1279116"/>
            <a:ext cx="646470" cy="5094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44261" y="1665186"/>
            <a:ext cx="172066" cy="33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56004" y="2749962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7184" y="2701713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51635" y="2604326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56553" y="154796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3313" y="176043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77448" y="1981203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791930" y="1052053"/>
            <a:ext cx="646470" cy="509434"/>
            <a:chOff x="1791930" y="1052053"/>
            <a:chExt cx="646470" cy="509434"/>
          </a:xfrm>
        </p:grpSpPr>
        <p:sp>
          <p:nvSpPr>
            <p:cNvPr id="16" name="Oval 1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228600" y="-394823"/>
            <a:ext cx="6858000" cy="92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98689" y="597299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Nerve terminal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2807112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 fiber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19747" y="4029077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Glutamate receptors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00259" y="457197"/>
            <a:ext cx="646470" cy="509434"/>
            <a:chOff x="1791930" y="1052053"/>
            <a:chExt cx="646470" cy="509434"/>
          </a:xfrm>
        </p:grpSpPr>
        <p:sp>
          <p:nvSpPr>
            <p:cNvPr id="42" name="Oval 41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09354" y="393598"/>
            <a:ext cx="646470" cy="509434"/>
            <a:chOff x="1791930" y="1052053"/>
            <a:chExt cx="646470" cy="509434"/>
          </a:xfrm>
        </p:grpSpPr>
        <p:sp>
          <p:nvSpPr>
            <p:cNvPr id="50" name="Oval 49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96065" y="38101"/>
            <a:ext cx="646470" cy="509434"/>
            <a:chOff x="1791930" y="1052053"/>
            <a:chExt cx="646470" cy="509434"/>
          </a:xfrm>
        </p:grpSpPr>
        <p:sp>
          <p:nvSpPr>
            <p:cNvPr id="58" name="Oval 57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52418" y="-89718"/>
            <a:ext cx="646470" cy="509434"/>
            <a:chOff x="1791930" y="1052053"/>
            <a:chExt cx="646470" cy="509434"/>
          </a:xfrm>
        </p:grpSpPr>
        <p:sp>
          <p:nvSpPr>
            <p:cNvPr id="66" name="Oval 6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743200" y="1991647"/>
            <a:ext cx="11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glutamate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Flowchart: Magnetic Disk 74"/>
          <p:cNvSpPr/>
          <p:nvPr/>
        </p:nvSpPr>
        <p:spPr>
          <a:xfrm>
            <a:off x="1807906" y="2878395"/>
            <a:ext cx="457200" cy="1066800"/>
          </a:xfrm>
          <a:prstGeom prst="flowChartMagneticDisk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Magnetic Disk 76"/>
          <p:cNvSpPr/>
          <p:nvPr/>
        </p:nvSpPr>
        <p:spPr>
          <a:xfrm>
            <a:off x="2438400" y="2918522"/>
            <a:ext cx="457200" cy="1066800"/>
          </a:xfrm>
          <a:prstGeom prst="flowChartMagneticDisk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Magnetic Disk 77"/>
          <p:cNvSpPr/>
          <p:nvPr/>
        </p:nvSpPr>
        <p:spPr>
          <a:xfrm>
            <a:off x="3170902" y="2873901"/>
            <a:ext cx="457200" cy="1066800"/>
          </a:xfrm>
          <a:prstGeom prst="flowChartMagneticDisk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Magnetic Disk 78"/>
          <p:cNvSpPr/>
          <p:nvPr/>
        </p:nvSpPr>
        <p:spPr>
          <a:xfrm>
            <a:off x="3823322" y="2884855"/>
            <a:ext cx="457200" cy="1066800"/>
          </a:xfrm>
          <a:prstGeom prst="flowChartMagneticDisk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57573" y="2604326"/>
            <a:ext cx="60838" cy="2348674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743200" y="2604326"/>
            <a:ext cx="60838" cy="2348674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102143" y="2457451"/>
            <a:ext cx="60838" cy="2348674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5200" y="5125383"/>
            <a:ext cx="1214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Mostly Na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Some Ca</a:t>
            </a:r>
            <a:r>
              <a:rPr lang="en-US" baseline="30000" dirty="0" smtClean="0"/>
              <a:t>2+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75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fly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3246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905000" y="228600"/>
            <a:ext cx="5391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Life Cycle Of Drosophila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886200" y="5562600"/>
            <a:ext cx="609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5562600" y="5410200"/>
            <a:ext cx="609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810000" y="5486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1 day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486400" y="53340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1 day</a:t>
            </a: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1524000" y="4800600"/>
            <a:ext cx="609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1447800" y="4724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2 day</a:t>
            </a:r>
          </a:p>
        </p:txBody>
      </p:sp>
      <p:sp>
        <p:nvSpPr>
          <p:cNvPr id="190477" name="Rectangle 13"/>
          <p:cNvSpPr>
            <a:spLocks noChangeArrowheads="1"/>
          </p:cNvSpPr>
          <p:nvPr/>
        </p:nvSpPr>
        <p:spPr bwMode="auto">
          <a:xfrm>
            <a:off x="7010400" y="3200400"/>
            <a:ext cx="609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934200" y="31242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panose="020B0604020202020204" pitchFamily="34" charset="0"/>
              </a:rPr>
              <a:t>1 day</a:t>
            </a:r>
          </a:p>
        </p:txBody>
      </p:sp>
    </p:spTree>
    <p:extLst>
      <p:ext uri="{BB962C8B-B14F-4D97-AF65-F5344CB8AC3E}">
        <p14:creationId xmlns:p14="http://schemas.microsoft.com/office/powerpoint/2010/main" val="3122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228600" y="32766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28600" y="35052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535" y="-228600"/>
            <a:ext cx="5181600" cy="21815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434" y="-87875"/>
            <a:ext cx="4495801" cy="18767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19965" y="1279116"/>
            <a:ext cx="646470" cy="5094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44261" y="1665186"/>
            <a:ext cx="172066" cy="33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71367" y="2635668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97184" y="2701713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51635" y="2604326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56553" y="154796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3313" y="176043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677448" y="1981203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791930" y="1052053"/>
            <a:ext cx="646470" cy="509434"/>
            <a:chOff x="1791930" y="1052053"/>
            <a:chExt cx="646470" cy="509434"/>
          </a:xfrm>
        </p:grpSpPr>
        <p:sp>
          <p:nvSpPr>
            <p:cNvPr id="16" name="Oval 1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228600" y="-394823"/>
            <a:ext cx="6858000" cy="92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98689" y="597299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Nerve terminal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2807112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 fiber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19747" y="4029077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Glutamate receptors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00259" y="457197"/>
            <a:ext cx="646470" cy="509434"/>
            <a:chOff x="1791930" y="1052053"/>
            <a:chExt cx="646470" cy="509434"/>
          </a:xfrm>
        </p:grpSpPr>
        <p:sp>
          <p:nvSpPr>
            <p:cNvPr id="42" name="Oval 41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09354" y="393598"/>
            <a:ext cx="646470" cy="509434"/>
            <a:chOff x="1791930" y="1052053"/>
            <a:chExt cx="646470" cy="509434"/>
          </a:xfrm>
        </p:grpSpPr>
        <p:sp>
          <p:nvSpPr>
            <p:cNvPr id="50" name="Oval 49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96065" y="38101"/>
            <a:ext cx="646470" cy="509434"/>
            <a:chOff x="1791930" y="1052053"/>
            <a:chExt cx="646470" cy="509434"/>
          </a:xfrm>
        </p:grpSpPr>
        <p:sp>
          <p:nvSpPr>
            <p:cNvPr id="58" name="Oval 57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52418" y="-89718"/>
            <a:ext cx="646470" cy="509434"/>
            <a:chOff x="1791930" y="1052053"/>
            <a:chExt cx="646470" cy="509434"/>
          </a:xfrm>
        </p:grpSpPr>
        <p:sp>
          <p:nvSpPr>
            <p:cNvPr id="66" name="Oval 6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743200" y="1991647"/>
            <a:ext cx="11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glutamate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Flowchart: Magnetic Disk 74"/>
          <p:cNvSpPr/>
          <p:nvPr/>
        </p:nvSpPr>
        <p:spPr>
          <a:xfrm>
            <a:off x="1949244" y="2884855"/>
            <a:ext cx="315862" cy="1060340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Magnetic Disk 76"/>
          <p:cNvSpPr/>
          <p:nvPr/>
        </p:nvSpPr>
        <p:spPr>
          <a:xfrm>
            <a:off x="2582306" y="2884855"/>
            <a:ext cx="313294" cy="1100467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Magnetic Disk 77"/>
          <p:cNvSpPr/>
          <p:nvPr/>
        </p:nvSpPr>
        <p:spPr>
          <a:xfrm>
            <a:off x="3170902" y="2873901"/>
            <a:ext cx="457200" cy="1066800"/>
          </a:xfrm>
          <a:prstGeom prst="flowChartMagneticDisk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Magnetic Disk 78"/>
          <p:cNvSpPr/>
          <p:nvPr/>
        </p:nvSpPr>
        <p:spPr>
          <a:xfrm>
            <a:off x="3823322" y="2884855"/>
            <a:ext cx="457200" cy="1066800"/>
          </a:xfrm>
          <a:prstGeom prst="flowChartMagneticDisk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45284" y="2498005"/>
            <a:ext cx="60838" cy="2348674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4025" y="4930838"/>
            <a:ext cx="1214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Mostly Na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Some Ca</a:t>
            </a:r>
            <a:r>
              <a:rPr lang="en-US" baseline="30000" dirty="0" smtClean="0"/>
              <a:t>2+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24188" y="2807112"/>
            <a:ext cx="16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Desensitization</a:t>
            </a:r>
          </a:p>
        </p:txBody>
      </p:sp>
    </p:spTree>
    <p:extLst>
      <p:ext uri="{BB962C8B-B14F-4D97-AF65-F5344CB8AC3E}">
        <p14:creationId xmlns:p14="http://schemas.microsoft.com/office/powerpoint/2010/main" val="19260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228600" y="32766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28600" y="35052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2514600" y="2895600"/>
            <a:ext cx="457200" cy="10668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535" y="-228600"/>
            <a:ext cx="5181600" cy="21815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434" y="-87875"/>
            <a:ext cx="4495801" cy="18767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19965" y="1279116"/>
            <a:ext cx="646470" cy="5094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4418" y="2077674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56553" y="154796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791930" y="1052053"/>
            <a:ext cx="646470" cy="509434"/>
            <a:chOff x="1791930" y="1052053"/>
            <a:chExt cx="646470" cy="509434"/>
          </a:xfrm>
        </p:grpSpPr>
        <p:sp>
          <p:nvSpPr>
            <p:cNvPr id="16" name="Oval 1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228600" y="-394823"/>
            <a:ext cx="6858000" cy="92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98689" y="597299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Nerve terminal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2807112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 fiber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19747" y="4029077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Glutamate receptors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00259" y="457197"/>
            <a:ext cx="646470" cy="509434"/>
            <a:chOff x="1791930" y="1052053"/>
            <a:chExt cx="646470" cy="509434"/>
          </a:xfrm>
        </p:grpSpPr>
        <p:sp>
          <p:nvSpPr>
            <p:cNvPr id="42" name="Oval 41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09354" y="393598"/>
            <a:ext cx="646470" cy="509434"/>
            <a:chOff x="1791930" y="1052053"/>
            <a:chExt cx="646470" cy="509434"/>
          </a:xfrm>
        </p:grpSpPr>
        <p:sp>
          <p:nvSpPr>
            <p:cNvPr id="50" name="Oval 49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96065" y="38101"/>
            <a:ext cx="646470" cy="509434"/>
            <a:chOff x="1791930" y="1052053"/>
            <a:chExt cx="646470" cy="509434"/>
          </a:xfrm>
        </p:grpSpPr>
        <p:sp>
          <p:nvSpPr>
            <p:cNvPr id="58" name="Oval 57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52418" y="-89718"/>
            <a:ext cx="646470" cy="509434"/>
            <a:chOff x="1791930" y="1052053"/>
            <a:chExt cx="646470" cy="509434"/>
          </a:xfrm>
        </p:grpSpPr>
        <p:sp>
          <p:nvSpPr>
            <p:cNvPr id="66" name="Oval 6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527629" y="1912575"/>
            <a:ext cx="11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glutamate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4" name="Flowchart: Magnetic Disk 73"/>
          <p:cNvSpPr/>
          <p:nvPr/>
        </p:nvSpPr>
        <p:spPr>
          <a:xfrm>
            <a:off x="3183500" y="2884855"/>
            <a:ext cx="457200" cy="10668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Magnetic Disk 74"/>
          <p:cNvSpPr/>
          <p:nvPr/>
        </p:nvSpPr>
        <p:spPr>
          <a:xfrm>
            <a:off x="1807906" y="2923566"/>
            <a:ext cx="457200" cy="10668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Magnetic Disk 75"/>
          <p:cNvSpPr/>
          <p:nvPr/>
        </p:nvSpPr>
        <p:spPr>
          <a:xfrm>
            <a:off x="3825657" y="2884940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80283" y="914401"/>
            <a:ext cx="591317" cy="1138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275498" y="769754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477912" y="391103"/>
            <a:ext cx="431082" cy="3312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961470" y="2597560"/>
            <a:ext cx="16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Desensitization</a:t>
            </a:r>
          </a:p>
        </p:txBody>
      </p:sp>
    </p:spTree>
    <p:extLst>
      <p:ext uri="{BB962C8B-B14F-4D97-AF65-F5344CB8AC3E}">
        <p14:creationId xmlns:p14="http://schemas.microsoft.com/office/powerpoint/2010/main" val="19956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228600" y="32766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28600" y="35052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2514600" y="2895600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535" y="-228600"/>
            <a:ext cx="5181600" cy="21815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434" y="-87875"/>
            <a:ext cx="4495801" cy="18767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19965" y="1279116"/>
            <a:ext cx="646470" cy="50943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35517" y="1418612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56553" y="1547967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791930" y="1052053"/>
            <a:ext cx="646470" cy="509434"/>
            <a:chOff x="1791930" y="1052053"/>
            <a:chExt cx="646470" cy="509434"/>
          </a:xfrm>
        </p:grpSpPr>
        <p:sp>
          <p:nvSpPr>
            <p:cNvPr id="16" name="Oval 1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228600" y="-394823"/>
            <a:ext cx="6858000" cy="92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98689" y="597299"/>
            <a:ext cx="159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Nerve terminal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81800" y="2807112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 fiber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19747" y="4029077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Glutamate receptors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300259" y="457197"/>
            <a:ext cx="646470" cy="509434"/>
            <a:chOff x="1791930" y="1052053"/>
            <a:chExt cx="646470" cy="509434"/>
          </a:xfrm>
        </p:grpSpPr>
        <p:sp>
          <p:nvSpPr>
            <p:cNvPr id="42" name="Oval 41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09354" y="393598"/>
            <a:ext cx="646470" cy="509434"/>
            <a:chOff x="1791930" y="1052053"/>
            <a:chExt cx="646470" cy="509434"/>
          </a:xfrm>
        </p:grpSpPr>
        <p:sp>
          <p:nvSpPr>
            <p:cNvPr id="50" name="Oval 49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96065" y="38101"/>
            <a:ext cx="646470" cy="509434"/>
            <a:chOff x="1791930" y="1052053"/>
            <a:chExt cx="646470" cy="509434"/>
          </a:xfrm>
        </p:grpSpPr>
        <p:sp>
          <p:nvSpPr>
            <p:cNvPr id="58" name="Oval 57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52418" y="-89718"/>
            <a:ext cx="646470" cy="509434"/>
            <a:chOff x="1791930" y="1052053"/>
            <a:chExt cx="646470" cy="509434"/>
          </a:xfrm>
        </p:grpSpPr>
        <p:sp>
          <p:nvSpPr>
            <p:cNvPr id="66" name="Oval 65"/>
            <p:cNvSpPr/>
            <p:nvPr/>
          </p:nvSpPr>
          <p:spPr>
            <a:xfrm>
              <a:off x="2010082" y="12053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791930" y="1052053"/>
              <a:ext cx="646470" cy="50943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62482" y="1357776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132371" y="1157444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853379" y="124102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019300" y="1362079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54044" y="1221660"/>
              <a:ext cx="95865" cy="128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527629" y="1912575"/>
            <a:ext cx="11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glutamate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4" name="Flowchart: Magnetic Disk 73"/>
          <p:cNvSpPr/>
          <p:nvPr/>
        </p:nvSpPr>
        <p:spPr>
          <a:xfrm>
            <a:off x="3183500" y="2884855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Magnetic Disk 74"/>
          <p:cNvSpPr/>
          <p:nvPr/>
        </p:nvSpPr>
        <p:spPr>
          <a:xfrm>
            <a:off x="1807906" y="2923566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Magnetic Disk 75"/>
          <p:cNvSpPr/>
          <p:nvPr/>
        </p:nvSpPr>
        <p:spPr>
          <a:xfrm>
            <a:off x="3715055" y="2920195"/>
            <a:ext cx="457200" cy="1066800"/>
          </a:xfrm>
          <a:prstGeom prst="flowChartMagneticDisk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586492" y="1437938"/>
            <a:ext cx="95865" cy="1284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71367" y="2560289"/>
            <a:ext cx="20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to open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84"/>
            <a:ext cx="6564966" cy="6240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537" y="6272546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Thieffry</a:t>
            </a:r>
            <a:r>
              <a:rPr lang="en-US" dirty="0"/>
              <a:t> M. (1984) The effect of calcium ions on the glutamate response and its desensitization in crayfish muscle </a:t>
            </a:r>
            <a:r>
              <a:rPr lang="en-US" dirty="0" err="1"/>
              <a:t>fibres</a:t>
            </a:r>
            <a:r>
              <a:rPr lang="en-US" dirty="0"/>
              <a:t>. J. Physiol. 355:119-135.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49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Line 2"/>
          <p:cNvSpPr>
            <a:spLocks noChangeShapeType="1"/>
          </p:cNvSpPr>
          <p:nvPr/>
        </p:nvSpPr>
        <p:spPr bwMode="auto">
          <a:xfrm>
            <a:off x="1905000" y="37338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1905000" y="41910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3124200" y="4191000"/>
            <a:ext cx="2133600" cy="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3124200" y="3733800"/>
            <a:ext cx="2133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3962400" y="3124200"/>
            <a:ext cx="533400" cy="533400"/>
          </a:xfrm>
          <a:prstGeom prst="ellipse">
            <a:avLst/>
          </a:prstGeom>
          <a:solidFill>
            <a:srgbClr val="FF0000">
              <a:alpha val="28999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 flipH="1">
            <a:off x="41148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 flipH="1">
            <a:off x="41910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 flipH="1">
            <a:off x="42672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 flipH="1">
            <a:off x="44196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 flipH="1">
            <a:off x="43434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 flipH="1">
            <a:off x="42672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 flipH="1">
            <a:off x="43434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 flipH="1">
            <a:off x="44196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 flipH="1">
            <a:off x="45720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 flipH="1">
            <a:off x="44958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 flipH="1">
            <a:off x="45720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 flipH="1">
            <a:off x="46482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 flipH="1">
            <a:off x="47244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 flipH="1">
            <a:off x="48006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 flipH="1">
            <a:off x="48768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 flipH="1">
            <a:off x="41910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 flipH="1">
            <a:off x="42672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 flipH="1">
            <a:off x="41148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 flipH="1">
            <a:off x="40386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Oval 27"/>
          <p:cNvSpPr>
            <a:spLocks noChangeArrowheads="1"/>
          </p:cNvSpPr>
          <p:nvPr/>
        </p:nvSpPr>
        <p:spPr bwMode="auto">
          <a:xfrm flipH="1">
            <a:off x="40386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 flipH="1">
            <a:off x="39624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9" name="Oval 29"/>
          <p:cNvSpPr>
            <a:spLocks noChangeArrowheads="1"/>
          </p:cNvSpPr>
          <p:nvPr/>
        </p:nvSpPr>
        <p:spPr bwMode="auto">
          <a:xfrm flipH="1">
            <a:off x="39624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0" name="Oval 30"/>
          <p:cNvSpPr>
            <a:spLocks noChangeArrowheads="1"/>
          </p:cNvSpPr>
          <p:nvPr/>
        </p:nvSpPr>
        <p:spPr bwMode="auto">
          <a:xfrm flipH="1">
            <a:off x="38862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1" name="Oval 31"/>
          <p:cNvSpPr>
            <a:spLocks noChangeArrowheads="1"/>
          </p:cNvSpPr>
          <p:nvPr/>
        </p:nvSpPr>
        <p:spPr bwMode="auto">
          <a:xfrm flipH="1">
            <a:off x="38100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Oval 32"/>
          <p:cNvSpPr>
            <a:spLocks noChangeArrowheads="1"/>
          </p:cNvSpPr>
          <p:nvPr/>
        </p:nvSpPr>
        <p:spPr bwMode="auto">
          <a:xfrm flipH="1">
            <a:off x="38100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Oval 33"/>
          <p:cNvSpPr>
            <a:spLocks noChangeArrowheads="1"/>
          </p:cNvSpPr>
          <p:nvPr/>
        </p:nvSpPr>
        <p:spPr bwMode="auto">
          <a:xfrm flipH="1">
            <a:off x="37338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Oval 34"/>
          <p:cNvSpPr>
            <a:spLocks noChangeArrowheads="1"/>
          </p:cNvSpPr>
          <p:nvPr/>
        </p:nvSpPr>
        <p:spPr bwMode="auto">
          <a:xfrm flipH="1">
            <a:off x="36576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Oval 35"/>
          <p:cNvSpPr>
            <a:spLocks noChangeArrowheads="1"/>
          </p:cNvSpPr>
          <p:nvPr/>
        </p:nvSpPr>
        <p:spPr bwMode="auto">
          <a:xfrm flipH="1">
            <a:off x="35814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Oval 36"/>
          <p:cNvSpPr>
            <a:spLocks noChangeArrowheads="1"/>
          </p:cNvSpPr>
          <p:nvPr/>
        </p:nvSpPr>
        <p:spPr bwMode="auto">
          <a:xfrm flipH="1">
            <a:off x="35052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Oval 37"/>
          <p:cNvSpPr>
            <a:spLocks noChangeArrowheads="1"/>
          </p:cNvSpPr>
          <p:nvPr/>
        </p:nvSpPr>
        <p:spPr bwMode="auto">
          <a:xfrm flipH="1">
            <a:off x="33528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Freeform 39"/>
          <p:cNvSpPr>
            <a:spLocks/>
          </p:cNvSpPr>
          <p:nvPr/>
        </p:nvSpPr>
        <p:spPr bwMode="auto">
          <a:xfrm flipV="1">
            <a:off x="4800600" y="4419599"/>
            <a:ext cx="1066800" cy="838201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" y="344"/>
              </a:cxn>
              <a:cxn ang="0">
                <a:pos x="144" y="56"/>
              </a:cxn>
              <a:cxn ang="0">
                <a:pos x="384" y="8"/>
              </a:cxn>
            </a:cxnLst>
            <a:rect l="0" t="0" r="r" b="b"/>
            <a:pathLst>
              <a:path w="384" h="352">
                <a:moveTo>
                  <a:pt x="0" y="8"/>
                </a:moveTo>
                <a:cubicBezTo>
                  <a:pt x="12" y="172"/>
                  <a:pt x="24" y="336"/>
                  <a:pt x="48" y="344"/>
                </a:cubicBezTo>
                <a:cubicBezTo>
                  <a:pt x="72" y="352"/>
                  <a:pt x="88" y="112"/>
                  <a:pt x="144" y="56"/>
                </a:cubicBezTo>
                <a:cubicBezTo>
                  <a:pt x="200" y="0"/>
                  <a:pt x="344" y="16"/>
                  <a:pt x="384" y="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80" name="Line 40"/>
          <p:cNvSpPr>
            <a:spLocks noChangeShapeType="1"/>
          </p:cNvSpPr>
          <p:nvPr/>
        </p:nvSpPr>
        <p:spPr bwMode="auto">
          <a:xfrm flipH="1">
            <a:off x="3962400" y="5257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95559" y="3376500"/>
            <a:ext cx="12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 (nerve)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95558" y="4186263"/>
            <a:ext cx="14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(muscle)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375963" y="533400"/>
            <a:ext cx="4087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Desensitization</a:t>
            </a:r>
          </a:p>
        </p:txBody>
      </p:sp>
    </p:spTree>
    <p:extLst>
      <p:ext uri="{BB962C8B-B14F-4D97-AF65-F5344CB8AC3E}">
        <p14:creationId xmlns:p14="http://schemas.microsoft.com/office/powerpoint/2010/main" val="21028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Line 2"/>
          <p:cNvSpPr>
            <a:spLocks noChangeShapeType="1"/>
          </p:cNvSpPr>
          <p:nvPr/>
        </p:nvSpPr>
        <p:spPr bwMode="auto">
          <a:xfrm>
            <a:off x="1905000" y="37338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1905000" y="41910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3124200" y="4191000"/>
            <a:ext cx="2133600" cy="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3124200" y="3733800"/>
            <a:ext cx="2133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3962400" y="3124200"/>
            <a:ext cx="533400" cy="533400"/>
          </a:xfrm>
          <a:prstGeom prst="ellipse">
            <a:avLst/>
          </a:prstGeom>
          <a:solidFill>
            <a:srgbClr val="FF0000">
              <a:alpha val="28999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 flipH="1">
            <a:off x="41148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 flipH="1">
            <a:off x="41910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 flipH="1">
            <a:off x="42672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 flipH="1">
            <a:off x="44196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 flipH="1">
            <a:off x="43434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 flipH="1">
            <a:off x="42672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 flipH="1">
            <a:off x="43434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 flipH="1">
            <a:off x="44196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 flipH="1">
            <a:off x="45720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 flipH="1">
            <a:off x="44958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 flipH="1">
            <a:off x="45720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 flipH="1">
            <a:off x="46482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 flipH="1">
            <a:off x="47244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 flipH="1">
            <a:off x="48006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 flipH="1">
            <a:off x="48768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 flipH="1">
            <a:off x="41910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 flipH="1">
            <a:off x="42672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 flipH="1">
            <a:off x="41148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 flipH="1">
            <a:off x="40386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Oval 27"/>
          <p:cNvSpPr>
            <a:spLocks noChangeArrowheads="1"/>
          </p:cNvSpPr>
          <p:nvPr/>
        </p:nvSpPr>
        <p:spPr bwMode="auto">
          <a:xfrm flipH="1">
            <a:off x="40386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 flipH="1">
            <a:off x="39624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9" name="Oval 29"/>
          <p:cNvSpPr>
            <a:spLocks noChangeArrowheads="1"/>
          </p:cNvSpPr>
          <p:nvPr/>
        </p:nvSpPr>
        <p:spPr bwMode="auto">
          <a:xfrm flipH="1">
            <a:off x="39624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0" name="Oval 30"/>
          <p:cNvSpPr>
            <a:spLocks noChangeArrowheads="1"/>
          </p:cNvSpPr>
          <p:nvPr/>
        </p:nvSpPr>
        <p:spPr bwMode="auto">
          <a:xfrm flipH="1">
            <a:off x="38862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1" name="Oval 31"/>
          <p:cNvSpPr>
            <a:spLocks noChangeArrowheads="1"/>
          </p:cNvSpPr>
          <p:nvPr/>
        </p:nvSpPr>
        <p:spPr bwMode="auto">
          <a:xfrm flipH="1">
            <a:off x="38100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Oval 32"/>
          <p:cNvSpPr>
            <a:spLocks noChangeArrowheads="1"/>
          </p:cNvSpPr>
          <p:nvPr/>
        </p:nvSpPr>
        <p:spPr bwMode="auto">
          <a:xfrm flipH="1">
            <a:off x="3810000" y="388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Oval 33"/>
          <p:cNvSpPr>
            <a:spLocks noChangeArrowheads="1"/>
          </p:cNvSpPr>
          <p:nvPr/>
        </p:nvSpPr>
        <p:spPr bwMode="auto">
          <a:xfrm flipH="1">
            <a:off x="37338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Oval 34"/>
          <p:cNvSpPr>
            <a:spLocks noChangeArrowheads="1"/>
          </p:cNvSpPr>
          <p:nvPr/>
        </p:nvSpPr>
        <p:spPr bwMode="auto">
          <a:xfrm flipH="1">
            <a:off x="36576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Oval 35"/>
          <p:cNvSpPr>
            <a:spLocks noChangeArrowheads="1"/>
          </p:cNvSpPr>
          <p:nvPr/>
        </p:nvSpPr>
        <p:spPr bwMode="auto">
          <a:xfrm flipH="1">
            <a:off x="35814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Oval 36"/>
          <p:cNvSpPr>
            <a:spLocks noChangeArrowheads="1"/>
          </p:cNvSpPr>
          <p:nvPr/>
        </p:nvSpPr>
        <p:spPr bwMode="auto">
          <a:xfrm flipH="1">
            <a:off x="35052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Oval 37"/>
          <p:cNvSpPr>
            <a:spLocks noChangeArrowheads="1"/>
          </p:cNvSpPr>
          <p:nvPr/>
        </p:nvSpPr>
        <p:spPr bwMode="auto">
          <a:xfrm flipH="1">
            <a:off x="33528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Freeform 39"/>
          <p:cNvSpPr>
            <a:spLocks/>
          </p:cNvSpPr>
          <p:nvPr/>
        </p:nvSpPr>
        <p:spPr bwMode="auto">
          <a:xfrm flipV="1">
            <a:off x="4818067" y="4419598"/>
            <a:ext cx="1066800" cy="83820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" y="344"/>
              </a:cxn>
              <a:cxn ang="0">
                <a:pos x="144" y="56"/>
              </a:cxn>
              <a:cxn ang="0">
                <a:pos x="384" y="8"/>
              </a:cxn>
            </a:cxnLst>
            <a:rect l="0" t="0" r="r" b="b"/>
            <a:pathLst>
              <a:path w="384" h="352">
                <a:moveTo>
                  <a:pt x="0" y="8"/>
                </a:moveTo>
                <a:cubicBezTo>
                  <a:pt x="12" y="172"/>
                  <a:pt x="24" y="336"/>
                  <a:pt x="48" y="344"/>
                </a:cubicBezTo>
                <a:cubicBezTo>
                  <a:pt x="72" y="352"/>
                  <a:pt x="88" y="112"/>
                  <a:pt x="144" y="56"/>
                </a:cubicBezTo>
                <a:cubicBezTo>
                  <a:pt x="200" y="0"/>
                  <a:pt x="344" y="16"/>
                  <a:pt x="384" y="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80" name="Line 40"/>
          <p:cNvSpPr>
            <a:spLocks noChangeShapeType="1"/>
          </p:cNvSpPr>
          <p:nvPr/>
        </p:nvSpPr>
        <p:spPr bwMode="auto">
          <a:xfrm flipH="1">
            <a:off x="3962400" y="5257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Freeform 39"/>
          <p:cNvSpPr>
            <a:spLocks/>
          </p:cNvSpPr>
          <p:nvPr/>
        </p:nvSpPr>
        <p:spPr bwMode="auto">
          <a:xfrm flipV="1">
            <a:off x="4800600" y="4419599"/>
            <a:ext cx="1752600" cy="838201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" y="344"/>
              </a:cxn>
              <a:cxn ang="0">
                <a:pos x="144" y="56"/>
              </a:cxn>
              <a:cxn ang="0">
                <a:pos x="384" y="8"/>
              </a:cxn>
            </a:cxnLst>
            <a:rect l="0" t="0" r="r" b="b"/>
            <a:pathLst>
              <a:path w="384" h="352">
                <a:moveTo>
                  <a:pt x="0" y="8"/>
                </a:moveTo>
                <a:cubicBezTo>
                  <a:pt x="12" y="172"/>
                  <a:pt x="24" y="336"/>
                  <a:pt x="48" y="344"/>
                </a:cubicBezTo>
                <a:cubicBezTo>
                  <a:pt x="72" y="352"/>
                  <a:pt x="88" y="112"/>
                  <a:pt x="144" y="56"/>
                </a:cubicBezTo>
                <a:cubicBezTo>
                  <a:pt x="200" y="0"/>
                  <a:pt x="344" y="16"/>
                  <a:pt x="384" y="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916905" y="4876800"/>
            <a:ext cx="16002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70667" y="4475746"/>
            <a:ext cx="2573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Removing desensitization</a:t>
            </a:r>
          </a:p>
          <a:p>
            <a:r>
              <a:rPr lang="en-US" dirty="0" smtClean="0"/>
              <a:t>Wider response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7600" y="5638801"/>
            <a:ext cx="384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this vary with [Ca</a:t>
            </a:r>
            <a:r>
              <a:rPr lang="en-US" baseline="30000" dirty="0" smtClean="0"/>
              <a:t>2+</a:t>
            </a:r>
            <a:r>
              <a:rPr lang="en-US" dirty="0" smtClean="0"/>
              <a:t>] in the bath 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9750" y="6096001"/>
            <a:ext cx="592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Hypothesis is : The responses will show more desensitization </a:t>
            </a:r>
          </a:p>
          <a:p>
            <a:r>
              <a:rPr lang="en-US" dirty="0"/>
              <a:t>	</a:t>
            </a:r>
            <a:r>
              <a:rPr lang="en-US" dirty="0" smtClean="0"/>
              <a:t>	with increasing</a:t>
            </a:r>
            <a:r>
              <a:rPr lang="en-US" dirty="0"/>
              <a:t> [Ca</a:t>
            </a:r>
            <a:r>
              <a:rPr lang="en-US" baseline="30000" dirty="0"/>
              <a:t>2+</a:t>
            </a:r>
            <a:r>
              <a:rPr lang="en-US" dirty="0"/>
              <a:t>] in the </a:t>
            </a:r>
            <a:r>
              <a:rPr lang="en-US" dirty="0" smtClean="0"/>
              <a:t>bath.</a:t>
            </a:r>
            <a:endParaRPr lang="en-US" dirty="0"/>
          </a:p>
        </p:txBody>
      </p:sp>
      <p:sp>
        <p:nvSpPr>
          <p:cNvPr id="45" name="Freeform 39"/>
          <p:cNvSpPr>
            <a:spLocks/>
          </p:cNvSpPr>
          <p:nvPr/>
        </p:nvSpPr>
        <p:spPr bwMode="auto">
          <a:xfrm flipV="1">
            <a:off x="4826801" y="4457699"/>
            <a:ext cx="659599" cy="83820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" y="344"/>
              </a:cxn>
              <a:cxn ang="0">
                <a:pos x="144" y="56"/>
              </a:cxn>
              <a:cxn ang="0">
                <a:pos x="384" y="8"/>
              </a:cxn>
            </a:cxnLst>
            <a:rect l="0" t="0" r="r" b="b"/>
            <a:pathLst>
              <a:path w="384" h="352">
                <a:moveTo>
                  <a:pt x="0" y="8"/>
                </a:moveTo>
                <a:cubicBezTo>
                  <a:pt x="12" y="172"/>
                  <a:pt x="24" y="336"/>
                  <a:pt x="48" y="344"/>
                </a:cubicBezTo>
                <a:cubicBezTo>
                  <a:pt x="72" y="352"/>
                  <a:pt x="88" y="112"/>
                  <a:pt x="144" y="56"/>
                </a:cubicBezTo>
                <a:cubicBezTo>
                  <a:pt x="200" y="0"/>
                  <a:pt x="344" y="16"/>
                  <a:pt x="384" y="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asur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627561" cy="58898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29803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Measures possible: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295400"/>
            <a:ext cx="8229600" cy="4525963"/>
          </a:xfrm>
        </p:spPr>
        <p:txBody>
          <a:bodyPr/>
          <a:lstStyle/>
          <a:p>
            <a:r>
              <a:rPr lang="en-US" dirty="0" smtClean="0"/>
              <a:t>See what the recorded files look like</a:t>
            </a:r>
          </a:p>
          <a:p>
            <a:r>
              <a:rPr lang="en-US" dirty="0" smtClean="0"/>
              <a:t>Get use to software</a:t>
            </a:r>
          </a:p>
          <a:p>
            <a:r>
              <a:rPr lang="en-US" dirty="0" smtClean="0"/>
              <a:t>Try some measures on 10 minis</a:t>
            </a:r>
          </a:p>
          <a:p>
            <a:r>
              <a:rPr lang="en-US" dirty="0" smtClean="0"/>
              <a:t>Think of the best approach to use.</a:t>
            </a:r>
          </a:p>
          <a:p>
            <a:r>
              <a:rPr lang="en-US" dirty="0" smtClean="0"/>
              <a:t>Discuss issues in measures of quantal events.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nsMDMAfly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0"/>
          <a:stretch/>
        </p:blipFill>
        <p:spPr bwMode="auto">
          <a:xfrm>
            <a:off x="3915573" y="3481381"/>
            <a:ext cx="4122738" cy="33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lypre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738"/>
            <a:ext cx="3657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42672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25436" y="3325104"/>
            <a:ext cx="430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CNS intact motor nerves are active</a:t>
            </a:r>
            <a:endParaRPr lang="en-US" dirty="0"/>
          </a:p>
        </p:txBody>
      </p:sp>
      <p:pic>
        <p:nvPicPr>
          <p:cNvPr id="9" name="Picture 10" descr="wildtypelarv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4267200"/>
            <a:ext cx="23269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8761"/>
            <a:ext cx="1701700" cy="28333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81400" y="67056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4" y="0"/>
            <a:ext cx="8332319" cy="4419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3554" y="42300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Minis at fly NMJ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5667" y="4419600"/>
            <a:ext cx="9653206" cy="335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410200" y="304800"/>
            <a:ext cx="371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Stimulate motor nerve with electrode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5943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Quantal Hypothesis</a:t>
            </a:r>
          </a:p>
          <a:p>
            <a:r>
              <a:rPr lang="en-US" sz="2800" b="1" dirty="0" smtClean="0"/>
              <a:t>For Synaptic Transmission</a:t>
            </a:r>
          </a:p>
          <a:p>
            <a:endParaRPr lang="en-US" sz="2800" b="1" dirty="0"/>
          </a:p>
          <a:p>
            <a:r>
              <a:rPr lang="en-US" sz="2800" dirty="0"/>
              <a:t>Sir Bernard Katz, </a:t>
            </a:r>
            <a:r>
              <a:rPr lang="en-US" sz="2800" dirty="0" smtClean="0"/>
              <a:t>German-born biophysicist (1911-2003).  </a:t>
            </a:r>
          </a:p>
          <a:p>
            <a:endParaRPr lang="en-US" sz="2800" dirty="0" smtClean="0"/>
          </a:p>
          <a:p>
            <a:r>
              <a:rPr lang="en-US" sz="2800" dirty="0" smtClean="0"/>
              <a:t>Nobel </a:t>
            </a:r>
            <a:r>
              <a:rPr lang="en-US" sz="2800" dirty="0"/>
              <a:t>Prize in physiology or medicine in </a:t>
            </a:r>
            <a:r>
              <a:rPr lang="en-US" sz="2800" dirty="0" smtClean="0"/>
              <a:t>1970.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359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996950"/>
            <a:ext cx="7315200" cy="1900238"/>
            <a:chOff x="685800" y="996950"/>
            <a:chExt cx="7315200" cy="190023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85800" y="2514600"/>
              <a:ext cx="228600" cy="381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838200" y="2514600"/>
              <a:ext cx="70866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62000" y="2895600"/>
              <a:ext cx="71628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7848600" y="2514600"/>
              <a:ext cx="152400" cy="381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1447800" y="1371600"/>
              <a:ext cx="3429000" cy="124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672"/>
                </a:cxn>
                <a:cxn ang="0">
                  <a:pos x="864" y="672"/>
                </a:cxn>
                <a:cxn ang="0">
                  <a:pos x="1152" y="720"/>
                </a:cxn>
                <a:cxn ang="0">
                  <a:pos x="1344" y="672"/>
                </a:cxn>
                <a:cxn ang="0">
                  <a:pos x="1488" y="720"/>
                </a:cxn>
                <a:cxn ang="0">
                  <a:pos x="1776" y="672"/>
                </a:cxn>
                <a:cxn ang="0">
                  <a:pos x="1872" y="720"/>
                </a:cxn>
                <a:cxn ang="0">
                  <a:pos x="2112" y="672"/>
                </a:cxn>
                <a:cxn ang="0">
                  <a:pos x="2160" y="720"/>
                </a:cxn>
              </a:cxnLst>
              <a:rect l="0" t="0" r="r" b="b"/>
              <a:pathLst>
                <a:path w="2160" h="784">
                  <a:moveTo>
                    <a:pt x="0" y="0"/>
                  </a:moveTo>
                  <a:cubicBezTo>
                    <a:pt x="240" y="280"/>
                    <a:pt x="480" y="560"/>
                    <a:pt x="624" y="672"/>
                  </a:cubicBezTo>
                  <a:cubicBezTo>
                    <a:pt x="768" y="784"/>
                    <a:pt x="776" y="664"/>
                    <a:pt x="864" y="672"/>
                  </a:cubicBezTo>
                  <a:cubicBezTo>
                    <a:pt x="952" y="680"/>
                    <a:pt x="1072" y="720"/>
                    <a:pt x="1152" y="720"/>
                  </a:cubicBezTo>
                  <a:cubicBezTo>
                    <a:pt x="1232" y="720"/>
                    <a:pt x="1288" y="672"/>
                    <a:pt x="1344" y="672"/>
                  </a:cubicBezTo>
                  <a:cubicBezTo>
                    <a:pt x="1400" y="672"/>
                    <a:pt x="1416" y="720"/>
                    <a:pt x="1488" y="720"/>
                  </a:cubicBezTo>
                  <a:cubicBezTo>
                    <a:pt x="1560" y="720"/>
                    <a:pt x="1712" y="672"/>
                    <a:pt x="1776" y="672"/>
                  </a:cubicBezTo>
                  <a:cubicBezTo>
                    <a:pt x="1840" y="672"/>
                    <a:pt x="1816" y="720"/>
                    <a:pt x="1872" y="720"/>
                  </a:cubicBezTo>
                  <a:cubicBezTo>
                    <a:pt x="1928" y="720"/>
                    <a:pt x="2064" y="672"/>
                    <a:pt x="2112" y="672"/>
                  </a:cubicBezTo>
                  <a:cubicBezTo>
                    <a:pt x="2160" y="672"/>
                    <a:pt x="2152" y="712"/>
                    <a:pt x="2160" y="72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947738" y="2500313"/>
              <a:ext cx="10588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muscle</a:t>
              </a:r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973138" y="996950"/>
              <a:ext cx="862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nerve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9400" y="-24606"/>
            <a:ext cx="1783269" cy="2018506"/>
            <a:chOff x="3352800" y="496094"/>
            <a:chExt cx="1783269" cy="2018506"/>
          </a:xfrm>
        </p:grpSpPr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3352800" y="2362200"/>
              <a:ext cx="457200" cy="15240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3810000" y="914400"/>
              <a:ext cx="685800" cy="15240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52800" y="914400"/>
              <a:ext cx="685800" cy="15240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377119" y="496094"/>
              <a:ext cx="1758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 dirty="0">
                  <a:cs typeface="Arial" charset="0"/>
                </a:rPr>
                <a:t>Focal recording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7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Line 3"/>
          <p:cNvSpPr>
            <a:spLocks noChangeShapeType="1"/>
          </p:cNvSpPr>
          <p:nvPr/>
        </p:nvSpPr>
        <p:spPr bwMode="auto">
          <a:xfrm flipH="1">
            <a:off x="2530475" y="5068888"/>
            <a:ext cx="8382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3" name="Freeform 9"/>
          <p:cNvSpPr>
            <a:spLocks/>
          </p:cNvSpPr>
          <p:nvPr/>
        </p:nvSpPr>
        <p:spPr bwMode="auto">
          <a:xfrm>
            <a:off x="3368675" y="3697288"/>
            <a:ext cx="746125" cy="10033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" y="344"/>
              </a:cxn>
              <a:cxn ang="0">
                <a:pos x="144" y="56"/>
              </a:cxn>
              <a:cxn ang="0">
                <a:pos x="384" y="8"/>
              </a:cxn>
            </a:cxnLst>
            <a:rect l="0" t="0" r="r" b="b"/>
            <a:pathLst>
              <a:path w="384" h="352">
                <a:moveTo>
                  <a:pt x="0" y="8"/>
                </a:moveTo>
                <a:cubicBezTo>
                  <a:pt x="12" y="172"/>
                  <a:pt x="24" y="336"/>
                  <a:pt x="48" y="344"/>
                </a:cubicBezTo>
                <a:cubicBezTo>
                  <a:pt x="72" y="352"/>
                  <a:pt x="88" y="112"/>
                  <a:pt x="144" y="56"/>
                </a:cubicBezTo>
                <a:cubicBezTo>
                  <a:pt x="200" y="0"/>
                  <a:pt x="344" y="16"/>
                  <a:pt x="384" y="8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4" name="Line 10"/>
          <p:cNvSpPr>
            <a:spLocks noChangeShapeType="1"/>
          </p:cNvSpPr>
          <p:nvPr/>
        </p:nvSpPr>
        <p:spPr bwMode="auto">
          <a:xfrm flipH="1">
            <a:off x="2530475" y="3697288"/>
            <a:ext cx="8382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371600" y="35052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>
                <a:cs typeface="Arial" charset="0"/>
              </a:rPr>
              <a:t>Case 1: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7620000" y="122194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>
                <a:cs typeface="Arial" charset="0"/>
              </a:rPr>
              <a:t>Case 2: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53200" y="1143000"/>
            <a:ext cx="990600" cy="1524000"/>
            <a:chOff x="6553200" y="1143000"/>
            <a:chExt cx="990600" cy="1524000"/>
          </a:xfrm>
        </p:grpSpPr>
        <p:sp>
          <p:nvSpPr>
            <p:cNvPr id="154641" name="Line 17"/>
            <p:cNvSpPr>
              <a:spLocks noChangeShapeType="1"/>
            </p:cNvSpPr>
            <p:nvPr/>
          </p:nvSpPr>
          <p:spPr bwMode="auto">
            <a:xfrm flipH="1">
              <a:off x="6553200" y="1143000"/>
              <a:ext cx="8382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2" name="Line 18"/>
            <p:cNvSpPr>
              <a:spLocks noChangeShapeType="1"/>
            </p:cNvSpPr>
            <p:nvPr/>
          </p:nvSpPr>
          <p:spPr bwMode="auto">
            <a:xfrm flipH="1">
              <a:off x="6553200" y="1219200"/>
              <a:ext cx="9906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2800" y="381000"/>
            <a:ext cx="1835150" cy="2133600"/>
            <a:chOff x="3352800" y="381000"/>
            <a:chExt cx="1835150" cy="2133600"/>
          </a:xfrm>
        </p:grpSpPr>
        <p:sp>
          <p:nvSpPr>
            <p:cNvPr id="154626" name="Oval 2"/>
            <p:cNvSpPr>
              <a:spLocks noChangeArrowheads="1"/>
            </p:cNvSpPr>
            <p:nvPr/>
          </p:nvSpPr>
          <p:spPr bwMode="auto">
            <a:xfrm>
              <a:off x="3352800" y="2362200"/>
              <a:ext cx="457200" cy="15240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 flipV="1">
              <a:off x="3810000" y="914400"/>
              <a:ext cx="685800" cy="15240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0" name="Line 16"/>
            <p:cNvSpPr>
              <a:spLocks noChangeShapeType="1"/>
            </p:cNvSpPr>
            <p:nvPr/>
          </p:nvSpPr>
          <p:spPr bwMode="auto">
            <a:xfrm flipV="1">
              <a:off x="3352800" y="914400"/>
              <a:ext cx="685800" cy="15240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3" name="Text Box 19"/>
            <p:cNvSpPr txBox="1">
              <a:spLocks noChangeArrowheads="1"/>
            </p:cNvSpPr>
            <p:nvPr/>
          </p:nvSpPr>
          <p:spPr bwMode="auto">
            <a:xfrm>
              <a:off x="3429000" y="381000"/>
              <a:ext cx="1758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cs typeface="Arial" charset="0"/>
                </a:rPr>
                <a:t>Focal recording</a:t>
              </a:r>
            </a:p>
          </p:txBody>
        </p:sp>
      </p:grpSp>
      <p:sp>
        <p:nvSpPr>
          <p:cNvPr id="154644" name="Text Box 20"/>
          <p:cNvSpPr txBox="1">
            <a:spLocks noChangeArrowheads="1"/>
          </p:cNvSpPr>
          <p:nvPr/>
        </p:nvSpPr>
        <p:spPr bwMode="auto">
          <a:xfrm>
            <a:off x="5934074" y="284773"/>
            <a:ext cx="215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>
                <a:cs typeface="Arial" charset="0"/>
              </a:rPr>
              <a:t>Intracellular muscle</a:t>
            </a:r>
          </a:p>
          <a:p>
            <a:r>
              <a:rPr lang="en-US" sz="1800" b="0" dirty="0">
                <a:cs typeface="Arial" charset="0"/>
              </a:rPr>
              <a:t>recording</a:t>
            </a:r>
          </a:p>
        </p:txBody>
      </p:sp>
      <p:sp>
        <p:nvSpPr>
          <p:cNvPr id="154645" name="Freeform 21"/>
          <p:cNvSpPr>
            <a:spLocks/>
          </p:cNvSpPr>
          <p:nvPr/>
        </p:nvSpPr>
        <p:spPr bwMode="auto">
          <a:xfrm rot="10800000" flipH="1">
            <a:off x="6248400" y="3505200"/>
            <a:ext cx="1371600" cy="698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" y="344"/>
              </a:cxn>
              <a:cxn ang="0">
                <a:pos x="144" y="56"/>
              </a:cxn>
              <a:cxn ang="0">
                <a:pos x="384" y="8"/>
              </a:cxn>
            </a:cxnLst>
            <a:rect l="0" t="0" r="r" b="b"/>
            <a:pathLst>
              <a:path w="384" h="352">
                <a:moveTo>
                  <a:pt x="0" y="8"/>
                </a:moveTo>
                <a:cubicBezTo>
                  <a:pt x="12" y="172"/>
                  <a:pt x="24" y="336"/>
                  <a:pt x="48" y="344"/>
                </a:cubicBezTo>
                <a:cubicBezTo>
                  <a:pt x="72" y="352"/>
                  <a:pt x="88" y="112"/>
                  <a:pt x="144" y="56"/>
                </a:cubicBezTo>
                <a:cubicBezTo>
                  <a:pt x="200" y="0"/>
                  <a:pt x="344" y="16"/>
                  <a:pt x="384" y="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46" name="Line 22"/>
          <p:cNvSpPr>
            <a:spLocks noChangeShapeType="1"/>
          </p:cNvSpPr>
          <p:nvPr/>
        </p:nvSpPr>
        <p:spPr bwMode="auto">
          <a:xfrm flipH="1">
            <a:off x="5410200" y="4191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48" name="Freeform 24"/>
          <p:cNvSpPr>
            <a:spLocks/>
          </p:cNvSpPr>
          <p:nvPr/>
        </p:nvSpPr>
        <p:spPr bwMode="auto">
          <a:xfrm>
            <a:off x="3352800" y="5016500"/>
            <a:ext cx="746125" cy="10033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" y="344"/>
              </a:cxn>
              <a:cxn ang="0">
                <a:pos x="144" y="56"/>
              </a:cxn>
              <a:cxn ang="0">
                <a:pos x="384" y="8"/>
              </a:cxn>
            </a:cxnLst>
            <a:rect l="0" t="0" r="r" b="b"/>
            <a:pathLst>
              <a:path w="384" h="352">
                <a:moveTo>
                  <a:pt x="0" y="8"/>
                </a:moveTo>
                <a:cubicBezTo>
                  <a:pt x="12" y="172"/>
                  <a:pt x="24" y="336"/>
                  <a:pt x="48" y="344"/>
                </a:cubicBezTo>
                <a:cubicBezTo>
                  <a:pt x="72" y="352"/>
                  <a:pt x="88" y="112"/>
                  <a:pt x="144" y="56"/>
                </a:cubicBezTo>
                <a:cubicBezTo>
                  <a:pt x="200" y="0"/>
                  <a:pt x="344" y="16"/>
                  <a:pt x="384" y="8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86400" y="5334000"/>
            <a:ext cx="2209800" cy="88900"/>
            <a:chOff x="5486400" y="5334000"/>
            <a:chExt cx="2209800" cy="88900"/>
          </a:xfrm>
        </p:grpSpPr>
        <p:sp>
          <p:nvSpPr>
            <p:cNvPr id="154649" name="Freeform 25"/>
            <p:cNvSpPr>
              <a:spLocks/>
            </p:cNvSpPr>
            <p:nvPr/>
          </p:nvSpPr>
          <p:spPr bwMode="auto">
            <a:xfrm rot="10800000" flipH="1">
              <a:off x="6324600" y="5334000"/>
              <a:ext cx="1371600" cy="889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344"/>
                </a:cxn>
                <a:cxn ang="0">
                  <a:pos x="144" y="56"/>
                </a:cxn>
                <a:cxn ang="0">
                  <a:pos x="384" y="8"/>
                </a:cxn>
              </a:cxnLst>
              <a:rect l="0" t="0" r="r" b="b"/>
              <a:pathLst>
                <a:path w="384" h="352">
                  <a:moveTo>
                    <a:pt x="0" y="8"/>
                  </a:moveTo>
                  <a:cubicBezTo>
                    <a:pt x="12" y="172"/>
                    <a:pt x="24" y="336"/>
                    <a:pt x="48" y="344"/>
                  </a:cubicBezTo>
                  <a:cubicBezTo>
                    <a:pt x="72" y="352"/>
                    <a:pt x="88" y="112"/>
                    <a:pt x="144" y="56"/>
                  </a:cubicBezTo>
                  <a:cubicBezTo>
                    <a:pt x="200" y="0"/>
                    <a:pt x="344" y="16"/>
                    <a:pt x="384" y="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650" name="Line 26"/>
            <p:cNvSpPr>
              <a:spLocks noChangeShapeType="1"/>
            </p:cNvSpPr>
            <p:nvPr/>
          </p:nvSpPr>
          <p:spPr bwMode="auto">
            <a:xfrm flipH="1">
              <a:off x="5486400" y="5410200"/>
              <a:ext cx="8382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53" name="Line 29"/>
          <p:cNvSpPr>
            <a:spLocks noChangeShapeType="1"/>
          </p:cNvSpPr>
          <p:nvPr/>
        </p:nvSpPr>
        <p:spPr bwMode="auto">
          <a:xfrm>
            <a:off x="4495800" y="3962400"/>
            <a:ext cx="6096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54" name="Line 30"/>
          <p:cNvSpPr>
            <a:spLocks noChangeShapeType="1"/>
          </p:cNvSpPr>
          <p:nvPr/>
        </p:nvSpPr>
        <p:spPr bwMode="auto">
          <a:xfrm>
            <a:off x="4495800" y="5257800"/>
            <a:ext cx="6096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85800" y="996950"/>
            <a:ext cx="7315200" cy="1900238"/>
            <a:chOff x="685800" y="996950"/>
            <a:chExt cx="7315200" cy="1900238"/>
          </a:xfrm>
        </p:grpSpPr>
        <p:sp>
          <p:nvSpPr>
            <p:cNvPr id="154629" name="Oval 5"/>
            <p:cNvSpPr>
              <a:spLocks noChangeArrowheads="1"/>
            </p:cNvSpPr>
            <p:nvPr/>
          </p:nvSpPr>
          <p:spPr bwMode="auto">
            <a:xfrm>
              <a:off x="685800" y="2514600"/>
              <a:ext cx="228600" cy="381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0" name="Line 6"/>
            <p:cNvSpPr>
              <a:spLocks noChangeShapeType="1"/>
            </p:cNvSpPr>
            <p:nvPr/>
          </p:nvSpPr>
          <p:spPr bwMode="auto">
            <a:xfrm>
              <a:off x="838200" y="2514600"/>
              <a:ext cx="70866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31" name="Line 7"/>
            <p:cNvSpPr>
              <a:spLocks noChangeShapeType="1"/>
            </p:cNvSpPr>
            <p:nvPr/>
          </p:nvSpPr>
          <p:spPr bwMode="auto">
            <a:xfrm>
              <a:off x="762000" y="2895600"/>
              <a:ext cx="71628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32" name="Oval 8"/>
            <p:cNvSpPr>
              <a:spLocks noChangeArrowheads="1"/>
            </p:cNvSpPr>
            <p:nvPr/>
          </p:nvSpPr>
          <p:spPr bwMode="auto">
            <a:xfrm>
              <a:off x="7848600" y="2514600"/>
              <a:ext cx="152400" cy="381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8" name="Freeform 14"/>
            <p:cNvSpPr>
              <a:spLocks/>
            </p:cNvSpPr>
            <p:nvPr/>
          </p:nvSpPr>
          <p:spPr bwMode="auto">
            <a:xfrm>
              <a:off x="1447800" y="1371600"/>
              <a:ext cx="3429000" cy="124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672"/>
                </a:cxn>
                <a:cxn ang="0">
                  <a:pos x="864" y="672"/>
                </a:cxn>
                <a:cxn ang="0">
                  <a:pos x="1152" y="720"/>
                </a:cxn>
                <a:cxn ang="0">
                  <a:pos x="1344" y="672"/>
                </a:cxn>
                <a:cxn ang="0">
                  <a:pos x="1488" y="720"/>
                </a:cxn>
                <a:cxn ang="0">
                  <a:pos x="1776" y="672"/>
                </a:cxn>
                <a:cxn ang="0">
                  <a:pos x="1872" y="720"/>
                </a:cxn>
                <a:cxn ang="0">
                  <a:pos x="2112" y="672"/>
                </a:cxn>
                <a:cxn ang="0">
                  <a:pos x="2160" y="720"/>
                </a:cxn>
              </a:cxnLst>
              <a:rect l="0" t="0" r="r" b="b"/>
              <a:pathLst>
                <a:path w="2160" h="784">
                  <a:moveTo>
                    <a:pt x="0" y="0"/>
                  </a:moveTo>
                  <a:cubicBezTo>
                    <a:pt x="240" y="280"/>
                    <a:pt x="480" y="560"/>
                    <a:pt x="624" y="672"/>
                  </a:cubicBezTo>
                  <a:cubicBezTo>
                    <a:pt x="768" y="784"/>
                    <a:pt x="776" y="664"/>
                    <a:pt x="864" y="672"/>
                  </a:cubicBezTo>
                  <a:cubicBezTo>
                    <a:pt x="952" y="680"/>
                    <a:pt x="1072" y="720"/>
                    <a:pt x="1152" y="720"/>
                  </a:cubicBezTo>
                  <a:cubicBezTo>
                    <a:pt x="1232" y="720"/>
                    <a:pt x="1288" y="672"/>
                    <a:pt x="1344" y="672"/>
                  </a:cubicBezTo>
                  <a:cubicBezTo>
                    <a:pt x="1400" y="672"/>
                    <a:pt x="1416" y="720"/>
                    <a:pt x="1488" y="720"/>
                  </a:cubicBezTo>
                  <a:cubicBezTo>
                    <a:pt x="1560" y="720"/>
                    <a:pt x="1712" y="672"/>
                    <a:pt x="1776" y="672"/>
                  </a:cubicBezTo>
                  <a:cubicBezTo>
                    <a:pt x="1840" y="672"/>
                    <a:pt x="1816" y="720"/>
                    <a:pt x="1872" y="720"/>
                  </a:cubicBezTo>
                  <a:cubicBezTo>
                    <a:pt x="1928" y="720"/>
                    <a:pt x="2064" y="672"/>
                    <a:pt x="2112" y="672"/>
                  </a:cubicBezTo>
                  <a:cubicBezTo>
                    <a:pt x="2160" y="672"/>
                    <a:pt x="2152" y="712"/>
                    <a:pt x="2160" y="72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55" name="Text Box 31"/>
            <p:cNvSpPr txBox="1">
              <a:spLocks noChangeArrowheads="1"/>
            </p:cNvSpPr>
            <p:nvPr/>
          </p:nvSpPr>
          <p:spPr bwMode="auto">
            <a:xfrm>
              <a:off x="947738" y="2500313"/>
              <a:ext cx="10588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muscle</a:t>
              </a:r>
            </a:p>
          </p:txBody>
        </p:sp>
        <p:sp>
          <p:nvSpPr>
            <p:cNvPr id="154656" name="Text Box 32"/>
            <p:cNvSpPr txBox="1">
              <a:spLocks noChangeArrowheads="1"/>
            </p:cNvSpPr>
            <p:nvPr/>
          </p:nvSpPr>
          <p:spPr bwMode="auto">
            <a:xfrm>
              <a:off x="973138" y="996950"/>
              <a:ext cx="862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nerve</a:t>
              </a:r>
            </a:p>
          </p:txBody>
        </p:sp>
      </p:grp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111750" y="71840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>
                <a:cs typeface="Arial" charset="0"/>
              </a:rPr>
              <a:t>Case 1: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390650" y="48910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>
                <a:cs typeface="Arial" charset="0"/>
              </a:rPr>
              <a:t>Case 2: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92650" y="1207110"/>
            <a:ext cx="990600" cy="1524000"/>
            <a:chOff x="6553200" y="1143000"/>
            <a:chExt cx="990600" cy="1524000"/>
          </a:xfrm>
        </p:grpSpPr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6553200" y="1143000"/>
              <a:ext cx="8382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 flipH="1">
              <a:off x="6553200" y="1219200"/>
              <a:ext cx="9906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6800" y="1283310"/>
            <a:ext cx="1463675" cy="621690"/>
            <a:chOff x="1066800" y="1283310"/>
            <a:chExt cx="1463675" cy="62169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066800" y="1283310"/>
              <a:ext cx="1295400" cy="6216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66800" y="1393825"/>
              <a:ext cx="1463675" cy="4349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535442" y="2995008"/>
            <a:ext cx="231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VESICLE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nimBg="1"/>
      <p:bldP spid="154637" grpId="0"/>
      <p:bldP spid="154648" grpId="0" animBg="1"/>
      <p:bldP spid="154654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996950"/>
            <a:ext cx="7315200" cy="1900238"/>
            <a:chOff x="685800" y="996950"/>
            <a:chExt cx="7315200" cy="190023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85800" y="2514600"/>
              <a:ext cx="228600" cy="381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838200" y="2514600"/>
              <a:ext cx="70866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62000" y="2895600"/>
              <a:ext cx="71628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7848600" y="2514600"/>
              <a:ext cx="152400" cy="381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1447800" y="1371600"/>
              <a:ext cx="3429000" cy="124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672"/>
                </a:cxn>
                <a:cxn ang="0">
                  <a:pos x="864" y="672"/>
                </a:cxn>
                <a:cxn ang="0">
                  <a:pos x="1152" y="720"/>
                </a:cxn>
                <a:cxn ang="0">
                  <a:pos x="1344" y="672"/>
                </a:cxn>
                <a:cxn ang="0">
                  <a:pos x="1488" y="720"/>
                </a:cxn>
                <a:cxn ang="0">
                  <a:pos x="1776" y="672"/>
                </a:cxn>
                <a:cxn ang="0">
                  <a:pos x="1872" y="720"/>
                </a:cxn>
                <a:cxn ang="0">
                  <a:pos x="2112" y="672"/>
                </a:cxn>
                <a:cxn ang="0">
                  <a:pos x="2160" y="720"/>
                </a:cxn>
              </a:cxnLst>
              <a:rect l="0" t="0" r="r" b="b"/>
              <a:pathLst>
                <a:path w="2160" h="784">
                  <a:moveTo>
                    <a:pt x="0" y="0"/>
                  </a:moveTo>
                  <a:cubicBezTo>
                    <a:pt x="240" y="280"/>
                    <a:pt x="480" y="560"/>
                    <a:pt x="624" y="672"/>
                  </a:cubicBezTo>
                  <a:cubicBezTo>
                    <a:pt x="768" y="784"/>
                    <a:pt x="776" y="664"/>
                    <a:pt x="864" y="672"/>
                  </a:cubicBezTo>
                  <a:cubicBezTo>
                    <a:pt x="952" y="680"/>
                    <a:pt x="1072" y="720"/>
                    <a:pt x="1152" y="720"/>
                  </a:cubicBezTo>
                  <a:cubicBezTo>
                    <a:pt x="1232" y="720"/>
                    <a:pt x="1288" y="672"/>
                    <a:pt x="1344" y="672"/>
                  </a:cubicBezTo>
                  <a:cubicBezTo>
                    <a:pt x="1400" y="672"/>
                    <a:pt x="1416" y="720"/>
                    <a:pt x="1488" y="720"/>
                  </a:cubicBezTo>
                  <a:cubicBezTo>
                    <a:pt x="1560" y="720"/>
                    <a:pt x="1712" y="672"/>
                    <a:pt x="1776" y="672"/>
                  </a:cubicBezTo>
                  <a:cubicBezTo>
                    <a:pt x="1840" y="672"/>
                    <a:pt x="1816" y="720"/>
                    <a:pt x="1872" y="720"/>
                  </a:cubicBezTo>
                  <a:cubicBezTo>
                    <a:pt x="1928" y="720"/>
                    <a:pt x="2064" y="672"/>
                    <a:pt x="2112" y="672"/>
                  </a:cubicBezTo>
                  <a:cubicBezTo>
                    <a:pt x="2160" y="672"/>
                    <a:pt x="2152" y="712"/>
                    <a:pt x="2160" y="72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947738" y="2500313"/>
              <a:ext cx="10588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muscle</a:t>
              </a:r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973138" y="996950"/>
              <a:ext cx="862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nerve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69950" y="798513"/>
            <a:ext cx="1155700" cy="198437"/>
            <a:chOff x="2006600" y="996950"/>
            <a:chExt cx="1155700" cy="198437"/>
          </a:xfrm>
        </p:grpSpPr>
        <p:cxnSp>
          <p:nvCxnSpPr>
            <p:cNvPr id="3" name="Elbow Connector 2"/>
            <p:cNvCxnSpPr/>
            <p:nvPr/>
          </p:nvCxnSpPr>
          <p:spPr>
            <a:xfrm flipV="1">
              <a:off x="2006600" y="996950"/>
              <a:ext cx="660400" cy="198437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>
              <a:off x="2667000" y="996950"/>
              <a:ext cx="495300" cy="198437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47686" y="3276600"/>
            <a:ext cx="3739958" cy="3433478"/>
            <a:chOff x="647686" y="3276600"/>
            <a:chExt cx="3739958" cy="3433478"/>
          </a:xfrm>
        </p:grpSpPr>
        <p:sp>
          <p:nvSpPr>
            <p:cNvPr id="12" name="Freeform 11"/>
            <p:cNvSpPr/>
            <p:nvPr/>
          </p:nvSpPr>
          <p:spPr>
            <a:xfrm>
              <a:off x="1967680" y="4876800"/>
              <a:ext cx="2389239" cy="905445"/>
            </a:xfrm>
            <a:custGeom>
              <a:avLst/>
              <a:gdLst>
                <a:gd name="connsiteX0" fmla="*/ 0 w 2389239"/>
                <a:gd name="connsiteY0" fmla="*/ 825972 h 905445"/>
                <a:gd name="connsiteX1" fmla="*/ 457200 w 2389239"/>
                <a:gd name="connsiteY1" fmla="*/ 825972 h 905445"/>
                <a:gd name="connsiteX2" fmla="*/ 737419 w 2389239"/>
                <a:gd name="connsiteY2" fmla="*/ 62 h 905445"/>
                <a:gd name="connsiteX3" fmla="*/ 1651819 w 2389239"/>
                <a:gd name="connsiteY3" fmla="*/ 781727 h 905445"/>
                <a:gd name="connsiteX4" fmla="*/ 2374490 w 2389239"/>
                <a:gd name="connsiteY4" fmla="*/ 825972 h 905445"/>
                <a:gd name="connsiteX5" fmla="*/ 2374490 w 2389239"/>
                <a:gd name="connsiteY5" fmla="*/ 825972 h 905445"/>
                <a:gd name="connsiteX6" fmla="*/ 2389239 w 2389239"/>
                <a:gd name="connsiteY6" fmla="*/ 825972 h 905445"/>
                <a:gd name="connsiteX7" fmla="*/ 2389239 w 2389239"/>
                <a:gd name="connsiteY7" fmla="*/ 825972 h 9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239" h="905445">
                  <a:moveTo>
                    <a:pt x="0" y="825972"/>
                  </a:moveTo>
                  <a:cubicBezTo>
                    <a:pt x="167148" y="894798"/>
                    <a:pt x="334297" y="963624"/>
                    <a:pt x="457200" y="825972"/>
                  </a:cubicBezTo>
                  <a:cubicBezTo>
                    <a:pt x="580103" y="688320"/>
                    <a:pt x="538316" y="7436"/>
                    <a:pt x="737419" y="62"/>
                  </a:cubicBezTo>
                  <a:cubicBezTo>
                    <a:pt x="936522" y="-7312"/>
                    <a:pt x="1378974" y="644075"/>
                    <a:pt x="1651819" y="781727"/>
                  </a:cubicBezTo>
                  <a:cubicBezTo>
                    <a:pt x="1924664" y="919379"/>
                    <a:pt x="2374490" y="825972"/>
                    <a:pt x="2374490" y="825972"/>
                  </a:cubicBezTo>
                  <a:lnTo>
                    <a:pt x="2374490" y="825972"/>
                  </a:lnTo>
                  <a:lnTo>
                    <a:pt x="2389239" y="825972"/>
                  </a:lnTo>
                  <a:lnTo>
                    <a:pt x="2389239" y="8259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54161" y="5334000"/>
              <a:ext cx="2389239" cy="427351"/>
            </a:xfrm>
            <a:custGeom>
              <a:avLst/>
              <a:gdLst>
                <a:gd name="connsiteX0" fmla="*/ 0 w 2389239"/>
                <a:gd name="connsiteY0" fmla="*/ 825972 h 905445"/>
                <a:gd name="connsiteX1" fmla="*/ 457200 w 2389239"/>
                <a:gd name="connsiteY1" fmla="*/ 825972 h 905445"/>
                <a:gd name="connsiteX2" fmla="*/ 737419 w 2389239"/>
                <a:gd name="connsiteY2" fmla="*/ 62 h 905445"/>
                <a:gd name="connsiteX3" fmla="*/ 1651819 w 2389239"/>
                <a:gd name="connsiteY3" fmla="*/ 781727 h 905445"/>
                <a:gd name="connsiteX4" fmla="*/ 2374490 w 2389239"/>
                <a:gd name="connsiteY4" fmla="*/ 825972 h 905445"/>
                <a:gd name="connsiteX5" fmla="*/ 2374490 w 2389239"/>
                <a:gd name="connsiteY5" fmla="*/ 825972 h 905445"/>
                <a:gd name="connsiteX6" fmla="*/ 2389239 w 2389239"/>
                <a:gd name="connsiteY6" fmla="*/ 825972 h 905445"/>
                <a:gd name="connsiteX7" fmla="*/ 2389239 w 2389239"/>
                <a:gd name="connsiteY7" fmla="*/ 825972 h 9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239" h="905445">
                  <a:moveTo>
                    <a:pt x="0" y="825972"/>
                  </a:moveTo>
                  <a:cubicBezTo>
                    <a:pt x="167148" y="894798"/>
                    <a:pt x="334297" y="963624"/>
                    <a:pt x="457200" y="825972"/>
                  </a:cubicBezTo>
                  <a:cubicBezTo>
                    <a:pt x="580103" y="688320"/>
                    <a:pt x="538316" y="7436"/>
                    <a:pt x="737419" y="62"/>
                  </a:cubicBezTo>
                  <a:cubicBezTo>
                    <a:pt x="936522" y="-7312"/>
                    <a:pt x="1378974" y="644075"/>
                    <a:pt x="1651819" y="781727"/>
                  </a:cubicBezTo>
                  <a:cubicBezTo>
                    <a:pt x="1924664" y="919379"/>
                    <a:pt x="2374490" y="825972"/>
                    <a:pt x="2374490" y="825972"/>
                  </a:cubicBezTo>
                  <a:lnTo>
                    <a:pt x="2374490" y="825972"/>
                  </a:lnTo>
                  <a:lnTo>
                    <a:pt x="2389239" y="825972"/>
                  </a:lnTo>
                  <a:lnTo>
                    <a:pt x="2389239" y="8259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75466" y="3276600"/>
              <a:ext cx="2389239" cy="2510561"/>
            </a:xfrm>
            <a:custGeom>
              <a:avLst/>
              <a:gdLst>
                <a:gd name="connsiteX0" fmla="*/ 0 w 2389239"/>
                <a:gd name="connsiteY0" fmla="*/ 825972 h 905445"/>
                <a:gd name="connsiteX1" fmla="*/ 457200 w 2389239"/>
                <a:gd name="connsiteY1" fmla="*/ 825972 h 905445"/>
                <a:gd name="connsiteX2" fmla="*/ 737419 w 2389239"/>
                <a:gd name="connsiteY2" fmla="*/ 62 h 905445"/>
                <a:gd name="connsiteX3" fmla="*/ 1651819 w 2389239"/>
                <a:gd name="connsiteY3" fmla="*/ 781727 h 905445"/>
                <a:gd name="connsiteX4" fmla="*/ 2374490 w 2389239"/>
                <a:gd name="connsiteY4" fmla="*/ 825972 h 905445"/>
                <a:gd name="connsiteX5" fmla="*/ 2374490 w 2389239"/>
                <a:gd name="connsiteY5" fmla="*/ 825972 h 905445"/>
                <a:gd name="connsiteX6" fmla="*/ 2389239 w 2389239"/>
                <a:gd name="connsiteY6" fmla="*/ 825972 h 905445"/>
                <a:gd name="connsiteX7" fmla="*/ 2389239 w 2389239"/>
                <a:gd name="connsiteY7" fmla="*/ 825972 h 9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239" h="905445">
                  <a:moveTo>
                    <a:pt x="0" y="825972"/>
                  </a:moveTo>
                  <a:cubicBezTo>
                    <a:pt x="167148" y="894798"/>
                    <a:pt x="334297" y="963624"/>
                    <a:pt x="457200" y="825972"/>
                  </a:cubicBezTo>
                  <a:cubicBezTo>
                    <a:pt x="580103" y="688320"/>
                    <a:pt x="538316" y="7436"/>
                    <a:pt x="737419" y="62"/>
                  </a:cubicBezTo>
                  <a:cubicBezTo>
                    <a:pt x="936522" y="-7312"/>
                    <a:pt x="1378974" y="644075"/>
                    <a:pt x="1651819" y="781727"/>
                  </a:cubicBezTo>
                  <a:cubicBezTo>
                    <a:pt x="1924664" y="919379"/>
                    <a:pt x="2374490" y="825972"/>
                    <a:pt x="2374490" y="825972"/>
                  </a:cubicBezTo>
                  <a:lnTo>
                    <a:pt x="2374490" y="825972"/>
                  </a:lnTo>
                  <a:lnTo>
                    <a:pt x="2389239" y="825972"/>
                  </a:lnTo>
                  <a:lnTo>
                    <a:pt x="2389239" y="8259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98405" y="3886200"/>
              <a:ext cx="2389239" cy="1880329"/>
            </a:xfrm>
            <a:custGeom>
              <a:avLst/>
              <a:gdLst>
                <a:gd name="connsiteX0" fmla="*/ 0 w 2389239"/>
                <a:gd name="connsiteY0" fmla="*/ 825972 h 905445"/>
                <a:gd name="connsiteX1" fmla="*/ 457200 w 2389239"/>
                <a:gd name="connsiteY1" fmla="*/ 825972 h 905445"/>
                <a:gd name="connsiteX2" fmla="*/ 737419 w 2389239"/>
                <a:gd name="connsiteY2" fmla="*/ 62 h 905445"/>
                <a:gd name="connsiteX3" fmla="*/ 1651819 w 2389239"/>
                <a:gd name="connsiteY3" fmla="*/ 781727 h 905445"/>
                <a:gd name="connsiteX4" fmla="*/ 2374490 w 2389239"/>
                <a:gd name="connsiteY4" fmla="*/ 825972 h 905445"/>
                <a:gd name="connsiteX5" fmla="*/ 2374490 w 2389239"/>
                <a:gd name="connsiteY5" fmla="*/ 825972 h 905445"/>
                <a:gd name="connsiteX6" fmla="*/ 2389239 w 2389239"/>
                <a:gd name="connsiteY6" fmla="*/ 825972 h 905445"/>
                <a:gd name="connsiteX7" fmla="*/ 2389239 w 2389239"/>
                <a:gd name="connsiteY7" fmla="*/ 825972 h 9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239" h="905445">
                  <a:moveTo>
                    <a:pt x="0" y="825972"/>
                  </a:moveTo>
                  <a:cubicBezTo>
                    <a:pt x="167148" y="894798"/>
                    <a:pt x="334297" y="963624"/>
                    <a:pt x="457200" y="825972"/>
                  </a:cubicBezTo>
                  <a:cubicBezTo>
                    <a:pt x="580103" y="688320"/>
                    <a:pt x="538316" y="7436"/>
                    <a:pt x="737419" y="62"/>
                  </a:cubicBezTo>
                  <a:cubicBezTo>
                    <a:pt x="936522" y="-7312"/>
                    <a:pt x="1378974" y="644075"/>
                    <a:pt x="1651819" y="781727"/>
                  </a:cubicBezTo>
                  <a:cubicBezTo>
                    <a:pt x="1924664" y="919379"/>
                    <a:pt x="2374490" y="825972"/>
                    <a:pt x="2374490" y="825972"/>
                  </a:cubicBezTo>
                  <a:lnTo>
                    <a:pt x="2374490" y="825972"/>
                  </a:lnTo>
                  <a:lnTo>
                    <a:pt x="2389239" y="825972"/>
                  </a:lnTo>
                  <a:lnTo>
                    <a:pt x="2389239" y="8259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54161" y="5562600"/>
              <a:ext cx="2389239" cy="206996"/>
            </a:xfrm>
            <a:custGeom>
              <a:avLst/>
              <a:gdLst>
                <a:gd name="connsiteX0" fmla="*/ 0 w 2389239"/>
                <a:gd name="connsiteY0" fmla="*/ 825972 h 905445"/>
                <a:gd name="connsiteX1" fmla="*/ 457200 w 2389239"/>
                <a:gd name="connsiteY1" fmla="*/ 825972 h 905445"/>
                <a:gd name="connsiteX2" fmla="*/ 737419 w 2389239"/>
                <a:gd name="connsiteY2" fmla="*/ 62 h 905445"/>
                <a:gd name="connsiteX3" fmla="*/ 1651819 w 2389239"/>
                <a:gd name="connsiteY3" fmla="*/ 781727 h 905445"/>
                <a:gd name="connsiteX4" fmla="*/ 2374490 w 2389239"/>
                <a:gd name="connsiteY4" fmla="*/ 825972 h 905445"/>
                <a:gd name="connsiteX5" fmla="*/ 2374490 w 2389239"/>
                <a:gd name="connsiteY5" fmla="*/ 825972 h 905445"/>
                <a:gd name="connsiteX6" fmla="*/ 2389239 w 2389239"/>
                <a:gd name="connsiteY6" fmla="*/ 825972 h 905445"/>
                <a:gd name="connsiteX7" fmla="*/ 2389239 w 2389239"/>
                <a:gd name="connsiteY7" fmla="*/ 825972 h 9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239" h="905445">
                  <a:moveTo>
                    <a:pt x="0" y="825972"/>
                  </a:moveTo>
                  <a:cubicBezTo>
                    <a:pt x="167148" y="894798"/>
                    <a:pt x="334297" y="963624"/>
                    <a:pt x="457200" y="825972"/>
                  </a:cubicBezTo>
                  <a:cubicBezTo>
                    <a:pt x="580103" y="688320"/>
                    <a:pt x="538316" y="7436"/>
                    <a:pt x="737419" y="62"/>
                  </a:cubicBezTo>
                  <a:cubicBezTo>
                    <a:pt x="936522" y="-7312"/>
                    <a:pt x="1378974" y="644075"/>
                    <a:pt x="1651819" y="781727"/>
                  </a:cubicBezTo>
                  <a:cubicBezTo>
                    <a:pt x="1924664" y="919379"/>
                    <a:pt x="2374490" y="825972"/>
                    <a:pt x="2374490" y="825972"/>
                  </a:cubicBezTo>
                  <a:lnTo>
                    <a:pt x="2374490" y="825972"/>
                  </a:lnTo>
                  <a:lnTo>
                    <a:pt x="2389239" y="825972"/>
                  </a:lnTo>
                  <a:lnTo>
                    <a:pt x="2389239" y="8259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970958" y="4400551"/>
              <a:ext cx="2389239" cy="1339907"/>
            </a:xfrm>
            <a:custGeom>
              <a:avLst/>
              <a:gdLst>
                <a:gd name="connsiteX0" fmla="*/ 0 w 2389239"/>
                <a:gd name="connsiteY0" fmla="*/ 825972 h 905445"/>
                <a:gd name="connsiteX1" fmla="*/ 457200 w 2389239"/>
                <a:gd name="connsiteY1" fmla="*/ 825972 h 905445"/>
                <a:gd name="connsiteX2" fmla="*/ 737419 w 2389239"/>
                <a:gd name="connsiteY2" fmla="*/ 62 h 905445"/>
                <a:gd name="connsiteX3" fmla="*/ 1651819 w 2389239"/>
                <a:gd name="connsiteY3" fmla="*/ 781727 h 905445"/>
                <a:gd name="connsiteX4" fmla="*/ 2374490 w 2389239"/>
                <a:gd name="connsiteY4" fmla="*/ 825972 h 905445"/>
                <a:gd name="connsiteX5" fmla="*/ 2374490 w 2389239"/>
                <a:gd name="connsiteY5" fmla="*/ 825972 h 905445"/>
                <a:gd name="connsiteX6" fmla="*/ 2389239 w 2389239"/>
                <a:gd name="connsiteY6" fmla="*/ 825972 h 905445"/>
                <a:gd name="connsiteX7" fmla="*/ 2389239 w 2389239"/>
                <a:gd name="connsiteY7" fmla="*/ 825972 h 9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239" h="905445">
                  <a:moveTo>
                    <a:pt x="0" y="825972"/>
                  </a:moveTo>
                  <a:cubicBezTo>
                    <a:pt x="167148" y="894798"/>
                    <a:pt x="334297" y="963624"/>
                    <a:pt x="457200" y="825972"/>
                  </a:cubicBezTo>
                  <a:cubicBezTo>
                    <a:pt x="580103" y="688320"/>
                    <a:pt x="538316" y="7436"/>
                    <a:pt x="737419" y="62"/>
                  </a:cubicBezTo>
                  <a:cubicBezTo>
                    <a:pt x="936522" y="-7312"/>
                    <a:pt x="1378974" y="644075"/>
                    <a:pt x="1651819" y="781727"/>
                  </a:cubicBezTo>
                  <a:cubicBezTo>
                    <a:pt x="1924664" y="919379"/>
                    <a:pt x="2374490" y="825972"/>
                    <a:pt x="2374490" y="825972"/>
                  </a:cubicBezTo>
                  <a:lnTo>
                    <a:pt x="2374490" y="825972"/>
                  </a:lnTo>
                  <a:lnTo>
                    <a:pt x="2389239" y="825972"/>
                  </a:lnTo>
                  <a:lnTo>
                    <a:pt x="2389239" y="8259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362200" y="6019800"/>
              <a:ext cx="0" cy="6902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7686" y="6221533"/>
              <a:ext cx="1512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Evoked Events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86300" y="1143001"/>
            <a:ext cx="990600" cy="1524000"/>
            <a:chOff x="6553200" y="1143000"/>
            <a:chExt cx="990600" cy="1524000"/>
          </a:xfrm>
        </p:grpSpPr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6553200" y="1143000"/>
              <a:ext cx="8382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H="1">
              <a:off x="6553200" y="1219200"/>
              <a:ext cx="9906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6300" y="5334000"/>
            <a:ext cx="4800601" cy="406458"/>
            <a:chOff x="5181600" y="5334000"/>
            <a:chExt cx="4800601" cy="406458"/>
          </a:xfrm>
        </p:grpSpPr>
        <p:sp>
          <p:nvSpPr>
            <p:cNvPr id="24" name="Freeform 23"/>
            <p:cNvSpPr/>
            <p:nvPr/>
          </p:nvSpPr>
          <p:spPr>
            <a:xfrm>
              <a:off x="5181600" y="5533462"/>
              <a:ext cx="2389239" cy="206996"/>
            </a:xfrm>
            <a:custGeom>
              <a:avLst/>
              <a:gdLst>
                <a:gd name="connsiteX0" fmla="*/ 0 w 2389239"/>
                <a:gd name="connsiteY0" fmla="*/ 825972 h 905445"/>
                <a:gd name="connsiteX1" fmla="*/ 457200 w 2389239"/>
                <a:gd name="connsiteY1" fmla="*/ 825972 h 905445"/>
                <a:gd name="connsiteX2" fmla="*/ 737419 w 2389239"/>
                <a:gd name="connsiteY2" fmla="*/ 62 h 905445"/>
                <a:gd name="connsiteX3" fmla="*/ 1651819 w 2389239"/>
                <a:gd name="connsiteY3" fmla="*/ 781727 h 905445"/>
                <a:gd name="connsiteX4" fmla="*/ 2374490 w 2389239"/>
                <a:gd name="connsiteY4" fmla="*/ 825972 h 905445"/>
                <a:gd name="connsiteX5" fmla="*/ 2374490 w 2389239"/>
                <a:gd name="connsiteY5" fmla="*/ 825972 h 905445"/>
                <a:gd name="connsiteX6" fmla="*/ 2389239 w 2389239"/>
                <a:gd name="connsiteY6" fmla="*/ 825972 h 905445"/>
                <a:gd name="connsiteX7" fmla="*/ 2389239 w 2389239"/>
                <a:gd name="connsiteY7" fmla="*/ 825972 h 9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239" h="905445">
                  <a:moveTo>
                    <a:pt x="0" y="825972"/>
                  </a:moveTo>
                  <a:cubicBezTo>
                    <a:pt x="167148" y="894798"/>
                    <a:pt x="334297" y="963624"/>
                    <a:pt x="457200" y="825972"/>
                  </a:cubicBezTo>
                  <a:cubicBezTo>
                    <a:pt x="580103" y="688320"/>
                    <a:pt x="538316" y="7436"/>
                    <a:pt x="737419" y="62"/>
                  </a:cubicBezTo>
                  <a:cubicBezTo>
                    <a:pt x="936522" y="-7312"/>
                    <a:pt x="1378974" y="644075"/>
                    <a:pt x="1651819" y="781727"/>
                  </a:cubicBezTo>
                  <a:cubicBezTo>
                    <a:pt x="1924664" y="919379"/>
                    <a:pt x="2374490" y="825972"/>
                    <a:pt x="2374490" y="825972"/>
                  </a:cubicBezTo>
                  <a:lnTo>
                    <a:pt x="2374490" y="825972"/>
                  </a:lnTo>
                  <a:lnTo>
                    <a:pt x="2389239" y="825972"/>
                  </a:lnTo>
                  <a:lnTo>
                    <a:pt x="2389239" y="8259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776884" y="5562599"/>
              <a:ext cx="2389239" cy="177857"/>
            </a:xfrm>
            <a:custGeom>
              <a:avLst/>
              <a:gdLst>
                <a:gd name="connsiteX0" fmla="*/ 0 w 2389239"/>
                <a:gd name="connsiteY0" fmla="*/ 825972 h 905445"/>
                <a:gd name="connsiteX1" fmla="*/ 457200 w 2389239"/>
                <a:gd name="connsiteY1" fmla="*/ 825972 h 905445"/>
                <a:gd name="connsiteX2" fmla="*/ 737419 w 2389239"/>
                <a:gd name="connsiteY2" fmla="*/ 62 h 905445"/>
                <a:gd name="connsiteX3" fmla="*/ 1651819 w 2389239"/>
                <a:gd name="connsiteY3" fmla="*/ 781727 h 905445"/>
                <a:gd name="connsiteX4" fmla="*/ 2374490 w 2389239"/>
                <a:gd name="connsiteY4" fmla="*/ 825972 h 905445"/>
                <a:gd name="connsiteX5" fmla="*/ 2374490 w 2389239"/>
                <a:gd name="connsiteY5" fmla="*/ 825972 h 905445"/>
                <a:gd name="connsiteX6" fmla="*/ 2389239 w 2389239"/>
                <a:gd name="connsiteY6" fmla="*/ 825972 h 905445"/>
                <a:gd name="connsiteX7" fmla="*/ 2389239 w 2389239"/>
                <a:gd name="connsiteY7" fmla="*/ 825972 h 9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239" h="905445">
                  <a:moveTo>
                    <a:pt x="0" y="825972"/>
                  </a:moveTo>
                  <a:cubicBezTo>
                    <a:pt x="167148" y="894798"/>
                    <a:pt x="334297" y="963624"/>
                    <a:pt x="457200" y="825972"/>
                  </a:cubicBezTo>
                  <a:cubicBezTo>
                    <a:pt x="580103" y="688320"/>
                    <a:pt x="538316" y="7436"/>
                    <a:pt x="737419" y="62"/>
                  </a:cubicBezTo>
                  <a:cubicBezTo>
                    <a:pt x="936522" y="-7312"/>
                    <a:pt x="1378974" y="644075"/>
                    <a:pt x="1651819" y="781727"/>
                  </a:cubicBezTo>
                  <a:cubicBezTo>
                    <a:pt x="1924664" y="919379"/>
                    <a:pt x="2374490" y="825972"/>
                    <a:pt x="2374490" y="825972"/>
                  </a:cubicBezTo>
                  <a:lnTo>
                    <a:pt x="2374490" y="825972"/>
                  </a:lnTo>
                  <a:lnTo>
                    <a:pt x="2389239" y="825972"/>
                  </a:lnTo>
                  <a:lnTo>
                    <a:pt x="2389239" y="8259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848601" y="5334000"/>
              <a:ext cx="2133600" cy="302959"/>
            </a:xfrm>
            <a:custGeom>
              <a:avLst/>
              <a:gdLst>
                <a:gd name="connsiteX0" fmla="*/ 0 w 2389239"/>
                <a:gd name="connsiteY0" fmla="*/ 825972 h 905445"/>
                <a:gd name="connsiteX1" fmla="*/ 457200 w 2389239"/>
                <a:gd name="connsiteY1" fmla="*/ 825972 h 905445"/>
                <a:gd name="connsiteX2" fmla="*/ 737419 w 2389239"/>
                <a:gd name="connsiteY2" fmla="*/ 62 h 905445"/>
                <a:gd name="connsiteX3" fmla="*/ 1651819 w 2389239"/>
                <a:gd name="connsiteY3" fmla="*/ 781727 h 905445"/>
                <a:gd name="connsiteX4" fmla="*/ 2374490 w 2389239"/>
                <a:gd name="connsiteY4" fmla="*/ 825972 h 905445"/>
                <a:gd name="connsiteX5" fmla="*/ 2374490 w 2389239"/>
                <a:gd name="connsiteY5" fmla="*/ 825972 h 905445"/>
                <a:gd name="connsiteX6" fmla="*/ 2389239 w 2389239"/>
                <a:gd name="connsiteY6" fmla="*/ 825972 h 905445"/>
                <a:gd name="connsiteX7" fmla="*/ 2389239 w 2389239"/>
                <a:gd name="connsiteY7" fmla="*/ 825972 h 90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239" h="905445">
                  <a:moveTo>
                    <a:pt x="0" y="825972"/>
                  </a:moveTo>
                  <a:cubicBezTo>
                    <a:pt x="167148" y="894798"/>
                    <a:pt x="334297" y="963624"/>
                    <a:pt x="457200" y="825972"/>
                  </a:cubicBezTo>
                  <a:cubicBezTo>
                    <a:pt x="580103" y="688320"/>
                    <a:pt x="538316" y="7436"/>
                    <a:pt x="737419" y="62"/>
                  </a:cubicBezTo>
                  <a:cubicBezTo>
                    <a:pt x="936522" y="-7312"/>
                    <a:pt x="1378974" y="644075"/>
                    <a:pt x="1651819" y="781727"/>
                  </a:cubicBezTo>
                  <a:cubicBezTo>
                    <a:pt x="1924664" y="919379"/>
                    <a:pt x="2374490" y="825972"/>
                    <a:pt x="2374490" y="825972"/>
                  </a:cubicBezTo>
                  <a:lnTo>
                    <a:pt x="2374490" y="825972"/>
                  </a:lnTo>
                  <a:lnTo>
                    <a:pt x="2389239" y="825972"/>
                  </a:lnTo>
                  <a:lnTo>
                    <a:pt x="2389239" y="8259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842023" y="5678750"/>
            <a:ext cx="1828800" cy="103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019946" y="5856607"/>
            <a:ext cx="212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62200" y="1447800"/>
            <a:ext cx="4495800" cy="4038600"/>
            <a:chOff x="2057400" y="1447800"/>
            <a:chExt cx="4495800" cy="403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57400" y="1447800"/>
              <a:ext cx="0" cy="403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057400" y="5486400"/>
              <a:ext cx="4495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-22123" y="2743200"/>
            <a:ext cx="2200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# of </a:t>
            </a:r>
          </a:p>
          <a:p>
            <a:pPr algn="ctr"/>
            <a:r>
              <a:rPr lang="en-US" sz="3200" dirty="0" smtClean="0"/>
              <a:t>occurrences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5857910"/>
            <a:ext cx="2681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Amplitude of events (mV)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Area of events (mV x time)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43200" y="1447800"/>
            <a:ext cx="1524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5181600"/>
            <a:ext cx="152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4724401"/>
            <a:ext cx="152400" cy="7152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86200" y="4114800"/>
            <a:ext cx="152400" cy="13248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2895601"/>
            <a:ext cx="152400" cy="254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3428999"/>
            <a:ext cx="152400" cy="20106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400" y="4144297"/>
            <a:ext cx="152400" cy="13248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4724401"/>
            <a:ext cx="152400" cy="732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5181600"/>
            <a:ext cx="152400" cy="266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53340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68919" y="5181600"/>
            <a:ext cx="136481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37239" y="4800600"/>
            <a:ext cx="120562" cy="662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89640" y="4670360"/>
            <a:ext cx="152399" cy="769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42040" y="3962399"/>
            <a:ext cx="152399" cy="14772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94440" y="4272131"/>
            <a:ext cx="152399" cy="11675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46840" y="4699857"/>
            <a:ext cx="152399" cy="769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84994" y="5341325"/>
            <a:ext cx="150842" cy="1622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54989" y="5127553"/>
            <a:ext cx="133247" cy="3527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04042" y="5047293"/>
            <a:ext cx="168434" cy="4096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56442" y="4670360"/>
            <a:ext cx="168434" cy="7865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08842" y="4835268"/>
            <a:ext cx="168434" cy="6216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61242" y="5076790"/>
            <a:ext cx="168434" cy="409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88259" y="599976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BATH:</a:t>
            </a:r>
          </a:p>
          <a:p>
            <a:r>
              <a:rPr lang="en-US" dirty="0" smtClean="0"/>
              <a:t>Low Ca2+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High Mg2+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75420" y="54950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59786" y="230644"/>
            <a:ext cx="229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Evoked Events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0779" y="549500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unit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54197" y="549500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unit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91837" y="549500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516</Words>
  <Application>Microsoft Office PowerPoint</Application>
  <PresentationFormat>On-screen Show (4:3)</PresentationFormat>
  <Paragraphs>159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Neuromuscular 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Actions: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rlc</dc:creator>
  <cp:lastModifiedBy>no one</cp:lastModifiedBy>
  <cp:revision>29</cp:revision>
  <dcterms:created xsi:type="dcterms:W3CDTF">2016-09-16T01:34:41Z</dcterms:created>
  <dcterms:modified xsi:type="dcterms:W3CDTF">2017-01-02T16:12:44Z</dcterms:modified>
</cp:coreProperties>
</file>